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75" r:id="rId8"/>
    <p:sldId id="260" r:id="rId9"/>
    <p:sldId id="261" r:id="rId10"/>
    <p:sldId id="263" r:id="rId11"/>
    <p:sldId id="281" r:id="rId12"/>
    <p:sldId id="265" r:id="rId13"/>
    <p:sldId id="264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27"/>
        <p:guide pos="21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8562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01523" y="3665165"/>
            <a:ext cx="5202269" cy="3190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5177790" cy="4085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16407" y="208787"/>
            <a:ext cx="6350" cy="6433185"/>
          </a:xfrm>
          <a:custGeom>
            <a:avLst/>
            <a:gdLst/>
            <a:ahLst/>
            <a:cxnLst/>
            <a:rect l="l" t="t" r="r" b="b"/>
            <a:pathLst>
              <a:path w="6350" h="6433184">
                <a:moveTo>
                  <a:pt x="0" y="6432804"/>
                </a:moveTo>
                <a:lnTo>
                  <a:pt x="6096" y="6432804"/>
                </a:lnTo>
                <a:lnTo>
                  <a:pt x="6096" y="0"/>
                </a:lnTo>
                <a:lnTo>
                  <a:pt x="0" y="0"/>
                </a:lnTo>
                <a:lnTo>
                  <a:pt x="0" y="6432804"/>
                </a:lnTo>
                <a:close/>
              </a:path>
            </a:pathLst>
          </a:custGeom>
          <a:solidFill>
            <a:srgbClr val="D3A2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641591"/>
            <a:ext cx="12192000" cy="7620"/>
          </a:xfrm>
          <a:custGeom>
            <a:avLst/>
            <a:gdLst/>
            <a:ahLst/>
            <a:cxnLst/>
            <a:rect l="l" t="t" r="r" b="b"/>
            <a:pathLst>
              <a:path w="12192000" h="7620">
                <a:moveTo>
                  <a:pt x="0" y="7619"/>
                </a:moveTo>
                <a:lnTo>
                  <a:pt x="12192000" y="7619"/>
                </a:lnTo>
                <a:lnTo>
                  <a:pt x="121920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0"/>
            <a:ext cx="11976100" cy="216535"/>
          </a:xfrm>
          <a:custGeom>
            <a:avLst/>
            <a:gdLst/>
            <a:ahLst/>
            <a:cxnLst/>
            <a:rect l="l" t="t" r="r" b="b"/>
            <a:pathLst>
              <a:path w="11976100" h="216535">
                <a:moveTo>
                  <a:pt x="0" y="216407"/>
                </a:moveTo>
                <a:lnTo>
                  <a:pt x="11975592" y="216407"/>
                </a:lnTo>
                <a:lnTo>
                  <a:pt x="11975592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975592" y="0"/>
            <a:ext cx="216535" cy="6649720"/>
          </a:xfrm>
          <a:custGeom>
            <a:avLst/>
            <a:gdLst/>
            <a:ahLst/>
            <a:cxnLst/>
            <a:rect l="l" t="t" r="r" b="b"/>
            <a:pathLst>
              <a:path w="216534" h="6649720">
                <a:moveTo>
                  <a:pt x="216407" y="0"/>
                </a:moveTo>
                <a:lnTo>
                  <a:pt x="216407" y="6649211"/>
                </a:lnTo>
                <a:lnTo>
                  <a:pt x="0" y="6649211"/>
                </a:lnTo>
                <a:lnTo>
                  <a:pt x="0" y="0"/>
                </a:lnTo>
                <a:lnTo>
                  <a:pt x="216407" y="0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204215"/>
            <a:ext cx="216535" cy="6445250"/>
          </a:xfrm>
          <a:custGeom>
            <a:avLst/>
            <a:gdLst/>
            <a:ahLst/>
            <a:cxnLst/>
            <a:rect l="l" t="t" r="r" b="b"/>
            <a:pathLst>
              <a:path w="216535" h="6445250">
                <a:moveTo>
                  <a:pt x="0" y="6444995"/>
                </a:moveTo>
                <a:lnTo>
                  <a:pt x="216408" y="6444995"/>
                </a:lnTo>
                <a:lnTo>
                  <a:pt x="216408" y="0"/>
                </a:lnTo>
                <a:lnTo>
                  <a:pt x="0" y="0"/>
                </a:lnTo>
                <a:lnTo>
                  <a:pt x="0" y="644499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6649211"/>
            <a:ext cx="12192000" cy="208915"/>
          </a:xfrm>
          <a:custGeom>
            <a:avLst/>
            <a:gdLst/>
            <a:ahLst/>
            <a:cxnLst/>
            <a:rect l="l" t="t" r="r" b="b"/>
            <a:pathLst>
              <a:path w="12192000" h="208915">
                <a:moveTo>
                  <a:pt x="12192000" y="208786"/>
                </a:moveTo>
                <a:lnTo>
                  <a:pt x="12192000" y="0"/>
                </a:lnTo>
                <a:lnTo>
                  <a:pt x="0" y="0"/>
                </a:lnTo>
                <a:lnTo>
                  <a:pt x="0" y="208786"/>
                </a:lnTo>
                <a:lnTo>
                  <a:pt x="12192000" y="20878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387852" y="217956"/>
            <a:ext cx="8516874" cy="6555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707891" y="487680"/>
            <a:ext cx="7897495" cy="5935980"/>
          </a:xfrm>
          <a:custGeom>
            <a:avLst/>
            <a:gdLst/>
            <a:ahLst/>
            <a:cxnLst/>
            <a:rect l="l" t="t" r="r" b="b"/>
            <a:pathLst>
              <a:path w="7897495" h="5935980">
                <a:moveTo>
                  <a:pt x="7463536" y="0"/>
                </a:moveTo>
                <a:lnTo>
                  <a:pt x="433832" y="0"/>
                </a:lnTo>
                <a:lnTo>
                  <a:pt x="386552" y="2545"/>
                </a:lnTo>
                <a:lnTo>
                  <a:pt x="340749" y="10003"/>
                </a:lnTo>
                <a:lnTo>
                  <a:pt x="296688" y="22112"/>
                </a:lnTo>
                <a:lnTo>
                  <a:pt x="254632" y="38605"/>
                </a:lnTo>
                <a:lnTo>
                  <a:pt x="214846" y="59219"/>
                </a:lnTo>
                <a:lnTo>
                  <a:pt x="177594" y="83689"/>
                </a:lnTo>
                <a:lnTo>
                  <a:pt x="143141" y="111752"/>
                </a:lnTo>
                <a:lnTo>
                  <a:pt x="111752" y="143141"/>
                </a:lnTo>
                <a:lnTo>
                  <a:pt x="83689" y="177594"/>
                </a:lnTo>
                <a:lnTo>
                  <a:pt x="59219" y="214846"/>
                </a:lnTo>
                <a:lnTo>
                  <a:pt x="38605" y="254632"/>
                </a:lnTo>
                <a:lnTo>
                  <a:pt x="22112" y="296688"/>
                </a:lnTo>
                <a:lnTo>
                  <a:pt x="10003" y="340749"/>
                </a:lnTo>
                <a:lnTo>
                  <a:pt x="2545" y="386552"/>
                </a:lnTo>
                <a:lnTo>
                  <a:pt x="0" y="433832"/>
                </a:lnTo>
                <a:lnTo>
                  <a:pt x="0" y="5502173"/>
                </a:lnTo>
                <a:lnTo>
                  <a:pt x="2545" y="5549441"/>
                </a:lnTo>
                <a:lnTo>
                  <a:pt x="10003" y="5595235"/>
                </a:lnTo>
                <a:lnTo>
                  <a:pt x="22112" y="5639290"/>
                </a:lnTo>
                <a:lnTo>
                  <a:pt x="38605" y="5681341"/>
                </a:lnTo>
                <a:lnTo>
                  <a:pt x="59219" y="5721124"/>
                </a:lnTo>
                <a:lnTo>
                  <a:pt x="83689" y="5758374"/>
                </a:lnTo>
                <a:lnTo>
                  <a:pt x="111752" y="5792826"/>
                </a:lnTo>
                <a:lnTo>
                  <a:pt x="143141" y="5824217"/>
                </a:lnTo>
                <a:lnTo>
                  <a:pt x="177594" y="5852280"/>
                </a:lnTo>
                <a:lnTo>
                  <a:pt x="214846" y="5876752"/>
                </a:lnTo>
                <a:lnTo>
                  <a:pt x="254632" y="5897368"/>
                </a:lnTo>
                <a:lnTo>
                  <a:pt x="296688" y="5913864"/>
                </a:lnTo>
                <a:lnTo>
                  <a:pt x="340749" y="5925974"/>
                </a:lnTo>
                <a:lnTo>
                  <a:pt x="386552" y="5933434"/>
                </a:lnTo>
                <a:lnTo>
                  <a:pt x="433832" y="5935980"/>
                </a:lnTo>
                <a:lnTo>
                  <a:pt x="7463536" y="5935980"/>
                </a:lnTo>
                <a:lnTo>
                  <a:pt x="7510815" y="5933434"/>
                </a:lnTo>
                <a:lnTo>
                  <a:pt x="7556618" y="5925974"/>
                </a:lnTo>
                <a:lnTo>
                  <a:pt x="7600679" y="5913864"/>
                </a:lnTo>
                <a:lnTo>
                  <a:pt x="7642735" y="5897368"/>
                </a:lnTo>
                <a:lnTo>
                  <a:pt x="7682521" y="5876752"/>
                </a:lnTo>
                <a:lnTo>
                  <a:pt x="7719773" y="5852280"/>
                </a:lnTo>
                <a:lnTo>
                  <a:pt x="7754226" y="5824217"/>
                </a:lnTo>
                <a:lnTo>
                  <a:pt x="7785615" y="5792826"/>
                </a:lnTo>
                <a:lnTo>
                  <a:pt x="7813678" y="5758374"/>
                </a:lnTo>
                <a:lnTo>
                  <a:pt x="7838148" y="5721124"/>
                </a:lnTo>
                <a:lnTo>
                  <a:pt x="7858762" y="5681341"/>
                </a:lnTo>
                <a:lnTo>
                  <a:pt x="7875255" y="5639290"/>
                </a:lnTo>
                <a:lnTo>
                  <a:pt x="7887364" y="5595235"/>
                </a:lnTo>
                <a:lnTo>
                  <a:pt x="7894822" y="5549441"/>
                </a:lnTo>
                <a:lnTo>
                  <a:pt x="7897367" y="5502173"/>
                </a:lnTo>
                <a:lnTo>
                  <a:pt x="7897367" y="433832"/>
                </a:lnTo>
                <a:lnTo>
                  <a:pt x="7894822" y="386552"/>
                </a:lnTo>
                <a:lnTo>
                  <a:pt x="7887364" y="340749"/>
                </a:lnTo>
                <a:lnTo>
                  <a:pt x="7875255" y="296688"/>
                </a:lnTo>
                <a:lnTo>
                  <a:pt x="7858762" y="254632"/>
                </a:lnTo>
                <a:lnTo>
                  <a:pt x="7838148" y="214846"/>
                </a:lnTo>
                <a:lnTo>
                  <a:pt x="7813678" y="177594"/>
                </a:lnTo>
                <a:lnTo>
                  <a:pt x="7785615" y="143141"/>
                </a:lnTo>
                <a:lnTo>
                  <a:pt x="7754226" y="111752"/>
                </a:lnTo>
                <a:lnTo>
                  <a:pt x="7719773" y="83689"/>
                </a:lnTo>
                <a:lnTo>
                  <a:pt x="7682521" y="59219"/>
                </a:lnTo>
                <a:lnTo>
                  <a:pt x="7642735" y="38605"/>
                </a:lnTo>
                <a:lnTo>
                  <a:pt x="7600679" y="22112"/>
                </a:lnTo>
                <a:lnTo>
                  <a:pt x="7556618" y="10003"/>
                </a:lnTo>
                <a:lnTo>
                  <a:pt x="7510815" y="2545"/>
                </a:lnTo>
                <a:lnTo>
                  <a:pt x="7463536" y="0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8562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8562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01523" y="3665165"/>
            <a:ext cx="5202269" cy="3190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5177790" cy="4085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16407" y="208787"/>
            <a:ext cx="6350" cy="6433185"/>
          </a:xfrm>
          <a:custGeom>
            <a:avLst/>
            <a:gdLst/>
            <a:ahLst/>
            <a:cxnLst/>
            <a:rect l="l" t="t" r="r" b="b"/>
            <a:pathLst>
              <a:path w="6350" h="6433184">
                <a:moveTo>
                  <a:pt x="0" y="6432804"/>
                </a:moveTo>
                <a:lnTo>
                  <a:pt x="6096" y="6432804"/>
                </a:lnTo>
                <a:lnTo>
                  <a:pt x="6096" y="0"/>
                </a:lnTo>
                <a:lnTo>
                  <a:pt x="0" y="0"/>
                </a:lnTo>
                <a:lnTo>
                  <a:pt x="0" y="6432804"/>
                </a:lnTo>
                <a:close/>
              </a:path>
            </a:pathLst>
          </a:custGeom>
          <a:solidFill>
            <a:srgbClr val="D3A2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641591"/>
            <a:ext cx="12192000" cy="7620"/>
          </a:xfrm>
          <a:custGeom>
            <a:avLst/>
            <a:gdLst/>
            <a:ahLst/>
            <a:cxnLst/>
            <a:rect l="l" t="t" r="r" b="b"/>
            <a:pathLst>
              <a:path w="12192000" h="7620">
                <a:moveTo>
                  <a:pt x="0" y="7619"/>
                </a:moveTo>
                <a:lnTo>
                  <a:pt x="12192000" y="7619"/>
                </a:lnTo>
                <a:lnTo>
                  <a:pt x="121920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0"/>
            <a:ext cx="11976100" cy="216535"/>
          </a:xfrm>
          <a:custGeom>
            <a:avLst/>
            <a:gdLst/>
            <a:ahLst/>
            <a:cxnLst/>
            <a:rect l="l" t="t" r="r" b="b"/>
            <a:pathLst>
              <a:path w="11976100" h="216535">
                <a:moveTo>
                  <a:pt x="0" y="216407"/>
                </a:moveTo>
                <a:lnTo>
                  <a:pt x="11975592" y="216407"/>
                </a:lnTo>
                <a:lnTo>
                  <a:pt x="11975592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975592" y="0"/>
            <a:ext cx="216535" cy="6649720"/>
          </a:xfrm>
          <a:custGeom>
            <a:avLst/>
            <a:gdLst/>
            <a:ahLst/>
            <a:cxnLst/>
            <a:rect l="l" t="t" r="r" b="b"/>
            <a:pathLst>
              <a:path w="216534" h="6649720">
                <a:moveTo>
                  <a:pt x="216407" y="0"/>
                </a:moveTo>
                <a:lnTo>
                  <a:pt x="216407" y="6649211"/>
                </a:lnTo>
                <a:lnTo>
                  <a:pt x="0" y="6649211"/>
                </a:lnTo>
                <a:lnTo>
                  <a:pt x="0" y="0"/>
                </a:lnTo>
                <a:lnTo>
                  <a:pt x="216407" y="0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204215"/>
            <a:ext cx="216535" cy="6445250"/>
          </a:xfrm>
          <a:custGeom>
            <a:avLst/>
            <a:gdLst/>
            <a:ahLst/>
            <a:cxnLst/>
            <a:rect l="l" t="t" r="r" b="b"/>
            <a:pathLst>
              <a:path w="216535" h="6445250">
                <a:moveTo>
                  <a:pt x="0" y="6444995"/>
                </a:moveTo>
                <a:lnTo>
                  <a:pt x="216408" y="6444995"/>
                </a:lnTo>
                <a:lnTo>
                  <a:pt x="216408" y="0"/>
                </a:lnTo>
                <a:lnTo>
                  <a:pt x="0" y="0"/>
                </a:lnTo>
                <a:lnTo>
                  <a:pt x="0" y="644499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6649211"/>
            <a:ext cx="12192000" cy="208915"/>
          </a:xfrm>
          <a:custGeom>
            <a:avLst/>
            <a:gdLst/>
            <a:ahLst/>
            <a:cxnLst/>
            <a:rect l="l" t="t" r="r" b="b"/>
            <a:pathLst>
              <a:path w="12192000" h="208915">
                <a:moveTo>
                  <a:pt x="12192000" y="208786"/>
                </a:moveTo>
                <a:lnTo>
                  <a:pt x="12192000" y="0"/>
                </a:lnTo>
                <a:lnTo>
                  <a:pt x="0" y="0"/>
                </a:lnTo>
                <a:lnTo>
                  <a:pt x="0" y="208786"/>
                </a:lnTo>
                <a:lnTo>
                  <a:pt x="12192000" y="20878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598" y="728599"/>
            <a:ext cx="10642803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8562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hyperlink" Target="http://www.pulpfor.ru/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76100" cy="216535"/>
          </a:xfrm>
          <a:custGeom>
            <a:avLst/>
            <a:gdLst/>
            <a:ahLst/>
            <a:cxnLst/>
            <a:rect l="l" t="t" r="r" b="b"/>
            <a:pathLst>
              <a:path w="11976100" h="216535">
                <a:moveTo>
                  <a:pt x="0" y="216407"/>
                </a:moveTo>
                <a:lnTo>
                  <a:pt x="11975592" y="216407"/>
                </a:lnTo>
                <a:lnTo>
                  <a:pt x="11975592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75592" y="0"/>
            <a:ext cx="216535" cy="6649720"/>
          </a:xfrm>
          <a:custGeom>
            <a:avLst/>
            <a:gdLst/>
            <a:ahLst/>
            <a:cxnLst/>
            <a:rect l="l" t="t" r="r" b="b"/>
            <a:pathLst>
              <a:path w="216534" h="6649720">
                <a:moveTo>
                  <a:pt x="216407" y="0"/>
                </a:moveTo>
                <a:lnTo>
                  <a:pt x="216407" y="6649211"/>
                </a:lnTo>
                <a:lnTo>
                  <a:pt x="0" y="6649211"/>
                </a:lnTo>
                <a:lnTo>
                  <a:pt x="0" y="0"/>
                </a:lnTo>
                <a:lnTo>
                  <a:pt x="216407" y="0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04215"/>
            <a:ext cx="216535" cy="6445250"/>
          </a:xfrm>
          <a:custGeom>
            <a:avLst/>
            <a:gdLst/>
            <a:ahLst/>
            <a:cxnLst/>
            <a:rect l="l" t="t" r="r" b="b"/>
            <a:pathLst>
              <a:path w="216535" h="6445250">
                <a:moveTo>
                  <a:pt x="0" y="6444995"/>
                </a:moveTo>
                <a:lnTo>
                  <a:pt x="216408" y="6444995"/>
                </a:lnTo>
                <a:lnTo>
                  <a:pt x="216408" y="0"/>
                </a:lnTo>
                <a:lnTo>
                  <a:pt x="0" y="0"/>
                </a:lnTo>
                <a:lnTo>
                  <a:pt x="0" y="644499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649211"/>
            <a:ext cx="12192000" cy="208915"/>
          </a:xfrm>
          <a:custGeom>
            <a:avLst/>
            <a:gdLst/>
            <a:ahLst/>
            <a:cxnLst/>
            <a:rect l="l" t="t" r="r" b="b"/>
            <a:pathLst>
              <a:path w="12192000" h="208915">
                <a:moveTo>
                  <a:pt x="12192000" y="208786"/>
                </a:moveTo>
                <a:lnTo>
                  <a:pt x="12192000" y="0"/>
                </a:lnTo>
                <a:lnTo>
                  <a:pt x="0" y="0"/>
                </a:lnTo>
                <a:lnTo>
                  <a:pt x="0" y="208786"/>
                </a:lnTo>
                <a:lnTo>
                  <a:pt x="12192000" y="20878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80532" y="217931"/>
            <a:ext cx="6214871" cy="64373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50111" y="1813051"/>
            <a:ext cx="2604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BE </a:t>
            </a:r>
            <a:r>
              <a:rPr sz="1300" b="1" spc="-4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300" b="1" spc="-50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FIRST </a:t>
            </a:r>
            <a:r>
              <a:rPr sz="1300" b="1" spc="12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1300" b="1" spc="-4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300" b="1" spc="-229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10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INDUSTRY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2590800"/>
            <a:ext cx="4942205" cy="150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B050"/>
                </a:solidFill>
                <a:latin typeface="华文隶书" panose="02010800040101010101" charset="-122"/>
                <a:ea typeface="华文隶书" panose="02010800040101010101" charset="-122"/>
                <a:cs typeface="Arial" panose="020B0604020202020204"/>
              </a:rPr>
              <a:t>国际制浆造纸工业</a:t>
            </a:r>
            <a:endParaRPr sz="4800" b="1" dirty="0">
              <a:solidFill>
                <a:srgbClr val="00B050"/>
              </a:solidFill>
              <a:latin typeface="华文隶书" panose="02010800040101010101" charset="-122"/>
              <a:ea typeface="华文隶书" panose="02010800040101010101" charset="-122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B050"/>
                </a:solidFill>
                <a:latin typeface="华文隶书" panose="02010800040101010101" charset="-122"/>
                <a:ea typeface="华文隶书" panose="02010800040101010101" charset="-122"/>
                <a:cs typeface="Arial" panose="020B0604020202020204"/>
              </a:rPr>
              <a:t>展览会</a:t>
            </a:r>
            <a:endParaRPr sz="4800" b="1" dirty="0">
              <a:solidFill>
                <a:srgbClr val="00B050"/>
              </a:solidFill>
              <a:latin typeface="华文隶书" panose="02010800040101010101" charset="-122"/>
              <a:ea typeface="华文隶书" panose="02010800040101010101" charset="-122"/>
              <a:cs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412106" y="1002461"/>
            <a:ext cx="6320536" cy="784674"/>
            <a:chOff x="720" y="5760"/>
            <a:chExt cx="9954" cy="725"/>
          </a:xfrm>
        </p:grpSpPr>
        <p:grpSp>
          <p:nvGrpSpPr>
            <p:cNvPr id="17" name="组合 16"/>
            <p:cNvGrpSpPr/>
            <p:nvPr/>
          </p:nvGrpSpPr>
          <p:grpSpPr>
            <a:xfrm>
              <a:off x="720" y="5760"/>
              <a:ext cx="9954" cy="725"/>
              <a:chOff x="6991" y="1610"/>
              <a:chExt cx="9954" cy="72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6991" y="1622"/>
                <a:ext cx="4961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3150234" h="452755">
                    <a:moveTo>
                      <a:pt x="3150108" y="0"/>
                    </a:moveTo>
                    <a:lnTo>
                      <a:pt x="113157" y="0"/>
                    </a:lnTo>
                    <a:lnTo>
                      <a:pt x="0" y="452627"/>
                    </a:lnTo>
                    <a:lnTo>
                      <a:pt x="3036951" y="452627"/>
                    </a:lnTo>
                    <a:lnTo>
                      <a:pt x="3150108" y="0"/>
                    </a:lnTo>
                    <a:close/>
                  </a:path>
                </a:pathLst>
              </a:custGeom>
              <a:solidFill>
                <a:srgbClr val="385622"/>
              </a:solidFill>
            </p:spPr>
            <p:txBody>
              <a:bodyPr wrap="square" lIns="0" tIns="0" rIns="0" bIns="0" rtlCol="0"/>
              <a:lstStyle/>
              <a:p/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7603" y="1773"/>
                <a:ext cx="3243" cy="21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n-US" sz="1400" b="1" spc="55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/>
                  </a:rPr>
                  <a:t>2022</a:t>
                </a:r>
                <a:r>
                  <a:rPr lang="zh-CN" altLang="en-US" sz="1400" b="1" spc="55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/>
                  </a:rPr>
                  <a:t>年</a:t>
                </a:r>
                <a:r>
                  <a:rPr lang="en-US" altLang="zh-CN" sz="1400" b="1" spc="55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/>
                  </a:rPr>
                  <a:t>11</a:t>
                </a:r>
                <a:r>
                  <a:rPr lang="zh-CN" altLang="en-US" sz="1400" b="1" spc="55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/>
                  </a:rPr>
                  <a:t>月</a:t>
                </a:r>
                <a:r>
                  <a:rPr sz="1400" b="1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/>
                  </a:rPr>
                  <a:t>15-17</a:t>
                </a:r>
                <a:r>
                  <a:rPr lang="zh-CN" sz="1400" b="1" dirty="0">
                    <a:solidFill>
                      <a:srgbClr val="FFFFFF"/>
                    </a:solidFill>
                    <a:latin typeface="Arial" panose="020B0604020202020204"/>
                    <a:cs typeface="Arial" panose="020B0604020202020204"/>
                  </a:rPr>
                  <a:t>日</a:t>
                </a:r>
                <a:endParaRPr sz="1400">
                  <a:latin typeface="Arial" panose="020B0604020202020204"/>
                  <a:cs typeface="Arial" panose="020B0604020202020204"/>
                </a:endParaRPr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1021" y="1610"/>
                <a:ext cx="5924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761740" h="460375">
                    <a:moveTo>
                      <a:pt x="3761232" y="0"/>
                    </a:moveTo>
                    <a:lnTo>
                      <a:pt x="115062" y="0"/>
                    </a:lnTo>
                    <a:lnTo>
                      <a:pt x="0" y="460248"/>
                    </a:lnTo>
                    <a:lnTo>
                      <a:pt x="3646170" y="460248"/>
                    </a:lnTo>
                    <a:lnTo>
                      <a:pt x="3761232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/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5400" y="5942"/>
              <a:ext cx="4357" cy="21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zh-CN" sz="1400" b="1" spc="-15" dirty="0">
                  <a:solidFill>
                    <a:srgbClr val="FFFFFF"/>
                  </a:solidFill>
                  <a:latin typeface="Arial" panose="020B0604020202020204"/>
                  <a:cs typeface="Arial" panose="020B0604020202020204"/>
                </a:rPr>
                <a:t>俄罗斯圣彼得堡会展中心</a:t>
              </a:r>
              <a:endParaRPr sz="1400"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662305" y="930994"/>
            <a:ext cx="3486679" cy="724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9144" y="1467611"/>
            <a:ext cx="287020" cy="157480"/>
          </a:xfrm>
          <a:custGeom>
            <a:avLst/>
            <a:gdLst/>
            <a:ahLst/>
            <a:cxnLst/>
            <a:rect l="l" t="t" r="r" b="b"/>
            <a:pathLst>
              <a:path w="287020" h="157480">
                <a:moveTo>
                  <a:pt x="0" y="156972"/>
                </a:moveTo>
                <a:lnTo>
                  <a:pt x="286512" y="156972"/>
                </a:lnTo>
                <a:lnTo>
                  <a:pt x="286512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19144" y="1467611"/>
            <a:ext cx="287020" cy="157480"/>
          </a:xfrm>
          <a:custGeom>
            <a:avLst/>
            <a:gdLst/>
            <a:ahLst/>
            <a:cxnLst/>
            <a:rect l="l" t="t" r="r" b="b"/>
            <a:pathLst>
              <a:path w="287020" h="157480">
                <a:moveTo>
                  <a:pt x="0" y="156972"/>
                </a:moveTo>
                <a:lnTo>
                  <a:pt x="286512" y="156972"/>
                </a:lnTo>
                <a:lnTo>
                  <a:pt x="286512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文本框 15"/>
          <p:cNvSpPr txBox="1"/>
          <p:nvPr/>
        </p:nvSpPr>
        <p:spPr>
          <a:xfrm>
            <a:off x="381000" y="4800600"/>
            <a:ext cx="57804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-------中国主办方：北京雅宝路国际贸易商会 </a:t>
            </a:r>
            <a:endParaRPr lang="zh-CN" altLang="en-US"/>
          </a:p>
          <a:p>
            <a:r>
              <a:rPr lang="zh-CN" altLang="en-US"/>
              <a:t>-------中国总代理：北京友城众和国际展览策划有限公司</a:t>
            </a:r>
            <a:endParaRPr lang="zh-CN" altLang="en-US"/>
          </a:p>
          <a:p>
            <a:r>
              <a:rPr lang="zh-CN" altLang="en-US"/>
              <a:t>-------展会官方网站：</a:t>
            </a:r>
            <a:r>
              <a:rPr b="1" u="sng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 panose="020B0604020202020204"/>
                <a:cs typeface="Arial" panose="020B0604020202020204"/>
                <a:sym typeface="+mn-ea"/>
                <a:hlinkClick r:id="rId3"/>
              </a:rPr>
              <a:t>www.pulpfor.ru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66800" y="1676400"/>
            <a:ext cx="6096000" cy="3117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8415" eaLnBrk="0">
              <a:lnSpc>
                <a:spcPts val="1815"/>
              </a:lnSpc>
              <a:buClrTx/>
              <a:buSzTx/>
              <a:buNone/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单位名称:北京友城众和国际展览策划有限公司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注册地址:北京市朝阳区日坛北路19号楼11层（10）1108室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联系电话:008610 - 85794758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电子邮件地址:yb85693802@126.com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纳税人识别号:91110105633708543E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开户银行:中国工商银行股份有限公司北京国贸大厦支行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eaLnBrk="0">
              <a:lnSpc>
                <a:spcPts val="1815"/>
              </a:lnSpc>
              <a:buClrTx/>
              <a:buSzTx/>
              <a:buNone/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银行账号:0200041609067050766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55" name="textbox 55"/>
          <p:cNvSpPr/>
          <p:nvPr/>
        </p:nvSpPr>
        <p:spPr>
          <a:xfrm>
            <a:off x="609600" y="914400"/>
            <a:ext cx="2416810" cy="3022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8000"/>
              </a:lnSpc>
            </a:pPr>
            <a:endParaRPr lang="en-US" altLang="en-US" sz="100" dirty="0">
              <a:highlight>
                <a:srgbClr val="008000"/>
              </a:highlight>
            </a:endParaRPr>
          </a:p>
          <a:p>
            <a:pPr marL="12700" algn="l" rtl="0" eaLnBrk="0">
              <a:lnSpc>
                <a:spcPct val="91000"/>
              </a:lnSpc>
            </a:pPr>
            <a:r>
              <a:rPr lang="zh-CN" sz="2000" spc="-20" dirty="0">
                <a:ln w="3175" cap="flat" cmpd="sng">
                  <a:solidFill>
                    <a:srgbClr val="FDCF53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DCF53">
                    <a:alpha val="100000"/>
                  </a:srgbClr>
                </a:solidFill>
                <a:highlight>
                  <a:srgbClr val="0080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付款信息</a:t>
            </a:r>
            <a:endParaRPr lang="zh-CN" sz="2000" spc="-20" dirty="0">
              <a:ln w="3175" cap="flat" cmpd="sng">
                <a:solidFill>
                  <a:srgbClr val="FDCF53">
                    <a:alpha val="100000"/>
                  </a:srgbClr>
                </a:solidFill>
                <a:prstDash val="solid"/>
                <a:miter lim="0"/>
              </a:ln>
              <a:solidFill>
                <a:srgbClr val="FDCF53">
                  <a:alpha val="100000"/>
                </a:srgbClr>
              </a:solidFill>
              <a:highlight>
                <a:srgbClr val="0080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391400" y="1447800"/>
            <a:ext cx="3486785" cy="3777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textbox 81"/>
          <p:cNvSpPr/>
          <p:nvPr/>
        </p:nvSpPr>
        <p:spPr>
          <a:xfrm>
            <a:off x="1447800" y="838200"/>
            <a:ext cx="4822825" cy="33312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5000"/>
              </a:lnSpc>
            </a:pPr>
            <a:endParaRPr lang="en-US" altLang="en-US" sz="1700" dirty="0"/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库房发货须知：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1.30kg内的包裹，务必发广州仓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2.统一对货物进行二次包装，如需打木架、木托、海绵等，请提前告知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3.全程严查仿牌及防疫物资，货物明细及正仿牌必须如实申报，如有瞒报，一切后果自负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4.注：粉末类、易燃易爆类、液体类、烟膏、烟油、药品、保健品等拒收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5.货物外包装，请贴上唛头，避免仓库拒收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endParaRPr lang="en-US" altLang="en-US" sz="1500" dirty="0"/>
          </a:p>
        </p:txBody>
      </p:sp>
      <p:sp>
        <p:nvSpPr>
          <p:cNvPr id="55" name="textbox 55"/>
          <p:cNvSpPr/>
          <p:nvPr/>
        </p:nvSpPr>
        <p:spPr>
          <a:xfrm>
            <a:off x="381292" y="761840"/>
            <a:ext cx="1534794" cy="30225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8000"/>
              </a:lnSpc>
            </a:pPr>
            <a:endParaRPr lang="en-US" altLang="en-US" sz="100" dirty="0">
              <a:highlight>
                <a:srgbClr val="008000"/>
              </a:highlight>
            </a:endParaRPr>
          </a:p>
          <a:p>
            <a:pPr marL="12700" algn="l" rtl="0" eaLnBrk="0">
              <a:lnSpc>
                <a:spcPct val="91000"/>
              </a:lnSpc>
            </a:pPr>
            <a:r>
              <a:rPr lang="zh-CN" sz="2000" spc="-20" dirty="0">
                <a:ln w="3175" cap="flat" cmpd="sng">
                  <a:solidFill>
                    <a:srgbClr val="FDCF53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DCF53">
                    <a:alpha val="100000"/>
                  </a:srgbClr>
                </a:solidFill>
                <a:highlight>
                  <a:srgbClr val="0080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物流信息</a:t>
            </a:r>
            <a:endParaRPr lang="zh-CN" sz="2000" spc="-20" dirty="0">
              <a:ln w="3175" cap="flat" cmpd="sng">
                <a:solidFill>
                  <a:srgbClr val="FDCF53">
                    <a:alpha val="100000"/>
                  </a:srgbClr>
                </a:solidFill>
                <a:prstDash val="solid"/>
                <a:miter lim="0"/>
              </a:ln>
              <a:solidFill>
                <a:srgbClr val="FDCF53">
                  <a:alpha val="100000"/>
                </a:srgbClr>
              </a:solidFill>
              <a:highlight>
                <a:srgbClr val="0080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81"/>
          <p:cNvSpPr/>
          <p:nvPr/>
        </p:nvSpPr>
        <p:spPr>
          <a:xfrm>
            <a:off x="6705342" y="802640"/>
            <a:ext cx="4822825" cy="525272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5000"/>
              </a:lnSpc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广州仓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联系人：汪志威（贴唛头EHB66）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联系电话：15989509466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收货地址：广州市白云区均禾街道七星岗路15号翔星园A栋102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北京仓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联系人：汪志威（唛头EHB66欧亚通）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联系电话：15989509466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地址：北京市朝阳区双桥路临18号山九物流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义乌仓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联系人：汪志威（贴唛头322--欧亚通）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联系电话：15989509466</a:t>
            </a:r>
            <a:endParaRPr sz="1500" dirty="0">
              <a:solidFill>
                <a:srgbClr val="000000">
                  <a:alpha val="100000"/>
                </a:srgbClr>
              </a:solidFill>
            </a:endParaRPr>
          </a:p>
          <a:p>
            <a:pPr marL="16510" algn="l" rtl="0" eaLnBrk="0">
              <a:lnSpc>
                <a:spcPct val="96000"/>
              </a:lnSpc>
              <a:spcBef>
                <a:spcPts val="1215"/>
              </a:spcBef>
            </a:pPr>
            <a:r>
              <a:rPr sz="1500" dirty="0">
                <a:solidFill>
                  <a:srgbClr val="000000">
                    <a:alpha val="100000"/>
                  </a:srgbClr>
                </a:solidFill>
              </a:rPr>
              <a:t>地址：浙江省金华义乌市机场路621号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00" y="4343400"/>
            <a:ext cx="5302250" cy="2075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" name="textbox 87"/>
          <p:cNvSpPr/>
          <p:nvPr/>
        </p:nvSpPr>
        <p:spPr>
          <a:xfrm>
            <a:off x="2438552" y="2732430"/>
            <a:ext cx="6727190" cy="105536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如果您想参与或成为我们的合作伙伴，</a:t>
            </a:r>
            <a:r>
              <a:rPr sz="23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联系我们</a:t>
            </a:r>
            <a:endParaRPr lang="en-US" altLang="en-US" sz="2300" dirty="0"/>
          </a:p>
          <a:p>
            <a:pPr algn="l" rtl="0" eaLnBrk="0">
              <a:lnSpc>
                <a:spcPct val="142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1993900" algn="l" rtl="0" eaLnBrk="0">
              <a:lnSpc>
                <a:spcPts val="3100"/>
              </a:lnSpc>
            </a:pPr>
            <a:r>
              <a:rPr sz="2300" spc="90" dirty="0">
                <a:solidFill>
                  <a:srgbClr val="FDBB0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我们期待您的加入</a:t>
            </a:r>
            <a:r>
              <a:rPr sz="2300" spc="50" dirty="0">
                <a:solidFill>
                  <a:srgbClr val="FDBB0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en-US" sz="2300" dirty="0"/>
          </a:p>
        </p:txBody>
      </p:sp>
      <p:sp>
        <p:nvSpPr>
          <p:cNvPr id="88" name="textbox 88"/>
          <p:cNvSpPr/>
          <p:nvPr/>
        </p:nvSpPr>
        <p:spPr>
          <a:xfrm>
            <a:off x="4038380" y="4800410"/>
            <a:ext cx="4172584" cy="135064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0320" algn="l" rtl="0" eaLnBrk="0">
              <a:lnSpc>
                <a:spcPts val="1765"/>
              </a:lnSpc>
            </a:pPr>
            <a:r>
              <a:rPr sz="1200" spc="1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中国主办方</a:t>
            </a:r>
            <a:r>
              <a:rPr sz="1200" spc="1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</a:t>
            </a:r>
            <a:r>
              <a:rPr sz="1200" spc="1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北京雅宝路国际贸易商会</a:t>
            </a:r>
            <a:endParaRPr sz="1200" spc="150" dirty="0">
              <a:ln w="3175" cap="flat" cmpd="sng">
                <a:solidFill>
                  <a:srgbClr val="000000">
                    <a:alpha val="100000"/>
                  </a:srgbClr>
                </a:solidFill>
                <a:prstDash val="solid"/>
                <a:miter lim="0"/>
              </a:ln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ts val="1695"/>
              </a:lnSpc>
            </a:pPr>
            <a:r>
              <a:rPr sz="1200" spc="1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中国区总代理： </a:t>
            </a:r>
            <a:r>
              <a:rPr sz="1200" spc="1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北京友城众和国际展览策划有限公司</a:t>
            </a:r>
            <a:endParaRPr sz="1200" spc="1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ts val="1730"/>
              </a:lnSpc>
            </a:pPr>
            <a:r>
              <a:rPr lang="zh-CN" sz="12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联系人</a:t>
            </a:r>
            <a:r>
              <a:rPr lang="en-US" altLang="zh-CN" sz="12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:Luna</a:t>
            </a:r>
            <a:endParaRPr sz="12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ts val="1730"/>
              </a:lnSpc>
            </a:pPr>
            <a:r>
              <a:rPr sz="12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邮箱：</a:t>
            </a:r>
            <a:r>
              <a:rPr sz="12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2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ts val="1730"/>
              </a:lnSpc>
            </a:pPr>
            <a:r>
              <a:rPr sz="13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手机号： </a:t>
            </a:r>
            <a:r>
              <a:rPr sz="13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+86- </a:t>
            </a:r>
            <a:r>
              <a:rPr sz="13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13521958885</a:t>
            </a:r>
            <a:endParaRPr sz="13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ts val="1600"/>
              </a:lnSpc>
              <a:spcBef>
                <a:spcPts val="115"/>
              </a:spcBef>
            </a:pPr>
            <a:r>
              <a:rPr sz="13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</a:t>
            </a:r>
            <a:r>
              <a:rPr sz="13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3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(传真)</a:t>
            </a:r>
            <a:r>
              <a:rPr sz="13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3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3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3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+8610-8</a:t>
            </a:r>
            <a:r>
              <a:rPr sz="13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5794758</a:t>
            </a:r>
            <a:endParaRPr lang="en-US" altLang="en-US" sz="1300" dirty="0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67126" y="4800853"/>
            <a:ext cx="1095755" cy="12862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76400" y="1828800"/>
            <a:ext cx="6854825" cy="21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BE </a:t>
            </a:r>
            <a:r>
              <a:rPr sz="1300" b="1" spc="-4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300" b="1" spc="-50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FIRST </a:t>
            </a:r>
            <a:r>
              <a:rPr sz="1300" b="1" spc="12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1300" b="1" spc="-45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300" b="1" spc="-229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10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INDUSTRY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457835"/>
            <a:ext cx="72212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3"/>
          <p:cNvSpPr/>
          <p:nvPr/>
        </p:nvSpPr>
        <p:spPr>
          <a:xfrm>
            <a:off x="1143000" y="2133600"/>
            <a:ext cx="9787255" cy="41414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73355" algn="l" rtl="0" eaLnBrk="0">
              <a:lnSpc>
                <a:spcPct val="96000"/>
              </a:lnSpc>
              <a:tabLst>
                <a:tab pos="258445" algn="l"/>
              </a:tabLst>
            </a:pPr>
            <a:r>
              <a:rPr sz="15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冠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烈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冲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击，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俄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贸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逆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势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扬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俄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6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sz="15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</a:t>
            </a:r>
            <a:endParaRPr lang="en-US" altLang="en-US" sz="1500" dirty="0"/>
          </a:p>
          <a:p>
            <a:pPr marL="262255" indent="1905" algn="l" rtl="0" eaLnBrk="0">
              <a:lnSpc>
                <a:spcPct val="120000"/>
              </a:lnSpc>
              <a:spcBef>
                <a:spcPts val="280"/>
              </a:spcBef>
            </a:pP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贸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币， 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。</a:t>
            </a: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2255" indent="1905" algn="l" rtl="0" eaLnBrk="0">
              <a:lnSpc>
                <a:spcPct val="120000"/>
              </a:lnSpc>
              <a:spcBef>
                <a:spcPts val="280"/>
              </a:spcBef>
            </a:pP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2255" indent="1905" algn="l" rtl="0" eaLnBrk="0">
              <a:lnSpc>
                <a:spcPct val="120000"/>
              </a:lnSpc>
              <a:spcBef>
                <a:spcPts val="280"/>
              </a:spcBef>
            </a:pP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俄罗斯作为资源大国，市场潜力巨大。随着俄罗斯投资环境的好转和对纸品需求的增加，拥有丰富木材资源的俄罗斯造纸工业的投资前景被看好。俄罗斯木材储量达820 亿立方米，年加工能力为 8500 万立方米，每年出口原木、纸浆和纸张的收入为 40亿美元。		 </a:t>
            </a: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2255" indent="1905" algn="l" rtl="0" eaLnBrk="0">
              <a:lnSpc>
                <a:spcPct val="120000"/>
              </a:lnSpc>
              <a:spcBef>
                <a:spcPts val="280"/>
              </a:spcBef>
            </a:pP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9080" indent="-85725" algn="l" rtl="0" eaLnBrk="0">
              <a:lnSpc>
                <a:spcPct val="131000"/>
              </a:lnSpc>
              <a:spcBef>
                <a:spcPts val="5"/>
              </a:spcBef>
              <a:tabLst>
                <a:tab pos="261620" algn="l"/>
              </a:tabLst>
            </a:pP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2 0 2 2 年 11月15 -18日 ，  国际制浆造纸工业展览会将在俄罗斯圣彼得堡举行，俄罗斯联邦工业与电力工程部工业司、RAO </a:t>
            </a: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Bumprom、西北部林业联盟、VNIIB – 俄罗斯纸浆造纸产业研究所、圣彼得堡植物聚合物科技大学、ulp.Paper.Board 杂志、列宁格勒地区自然资源与环保委员会、芬兰纸业工程师协会等专业单位的大力支持。</a:t>
            </a: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59080" indent="-85725" algn="l" rtl="0" eaLnBrk="0">
              <a:lnSpc>
                <a:spcPct val="131000"/>
              </a:lnSpc>
              <a:spcBef>
                <a:spcPts val="5"/>
              </a:spcBef>
              <a:tabLst>
                <a:tab pos="261620" algn="l"/>
              </a:tabLst>
            </a:pP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59080" indent="-85725" algn="l" rtl="0" eaLnBrk="0">
              <a:lnSpc>
                <a:spcPct val="131000"/>
              </a:lnSpc>
              <a:spcBef>
                <a:spcPts val="5"/>
              </a:spcBef>
              <a:tabLst>
                <a:tab pos="261620" algn="l"/>
              </a:tabLst>
            </a:pPr>
            <a:r>
              <a:rPr sz="1500" spc="-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 京 雅 宝 路 国 际 贸 易 商 会 作 为 中 国 总 代 理 将全程为展会服务。</a:t>
            </a: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9080" indent="-85725" algn="l" rtl="0" eaLnBrk="0">
              <a:lnSpc>
                <a:spcPct val="131000"/>
              </a:lnSpc>
              <a:spcBef>
                <a:spcPts val="5"/>
              </a:spcBef>
              <a:tabLst>
                <a:tab pos="261620" algn="l"/>
              </a:tabLst>
            </a:pPr>
            <a:endParaRPr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59080" indent="-85725" algn="l" rtl="0" eaLnBrk="0">
              <a:lnSpc>
                <a:spcPct val="131000"/>
              </a:lnSpc>
              <a:spcBef>
                <a:spcPts val="5"/>
              </a:spcBef>
              <a:tabLst>
                <a:tab pos="261620" algn="l"/>
              </a:tabLst>
            </a:pPr>
            <a:endParaRPr lang="zh-CN" sz="1500" spc="-1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textbox 17"/>
          <p:cNvSpPr/>
          <p:nvPr/>
        </p:nvSpPr>
        <p:spPr>
          <a:xfrm>
            <a:off x="838200" y="990600"/>
            <a:ext cx="7528560" cy="82105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b="1" dirty="0"/>
          </a:p>
          <a:p>
            <a:pPr marL="12700" algn="l" rtl="0" eaLnBrk="0">
              <a:lnSpc>
                <a:spcPct val="91000"/>
              </a:lnSpc>
            </a:pPr>
            <a:r>
              <a:rPr sz="2800" b="1" spc="16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新机遇</a:t>
            </a:r>
            <a:r>
              <a:rPr sz="2800" b="1" spc="16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60" dirty="0">
                <a:solidFill>
                  <a:srgbClr val="00B0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 </a:t>
            </a:r>
            <a:r>
              <a:rPr sz="2800" b="1" spc="16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大市场</a:t>
            </a:r>
            <a:r>
              <a:rPr sz="2800" b="1" spc="16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6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制浆造纸</a:t>
            </a:r>
            <a:r>
              <a:rPr lang="zh-CN" sz="2800" b="1" spc="16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工业契机再现</a:t>
            </a:r>
            <a:endParaRPr sz="2800" b="1" spc="160" dirty="0">
              <a:ln w="9525" cap="flat" cmpd="sng">
                <a:solidFill>
                  <a:srgbClr val="FFFFFF">
                    <a:alpha val="100000"/>
                  </a:srgbClr>
                </a:solidFill>
                <a:prstDash val="solid"/>
                <a:miter lim="0"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5344" y="179867"/>
            <a:ext cx="7882890" cy="663320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05224" y="412115"/>
            <a:ext cx="7263765" cy="6014085"/>
          </a:xfrm>
          <a:custGeom>
            <a:avLst/>
            <a:gdLst/>
            <a:ahLst/>
            <a:cxnLst/>
            <a:rect l="l" t="t" r="r" b="b"/>
            <a:pathLst>
              <a:path w="7263765" h="6014085">
                <a:moveTo>
                  <a:pt x="6823963" y="0"/>
                </a:moveTo>
                <a:lnTo>
                  <a:pt x="439419" y="0"/>
                </a:lnTo>
                <a:lnTo>
                  <a:pt x="391538" y="2578"/>
                </a:lnTo>
                <a:lnTo>
                  <a:pt x="345150" y="10134"/>
                </a:lnTo>
                <a:lnTo>
                  <a:pt x="300524" y="22400"/>
                </a:lnTo>
                <a:lnTo>
                  <a:pt x="257928" y="39108"/>
                </a:lnTo>
                <a:lnTo>
                  <a:pt x="217630" y="59991"/>
                </a:lnTo>
                <a:lnTo>
                  <a:pt x="179899" y="84779"/>
                </a:lnTo>
                <a:lnTo>
                  <a:pt x="145001" y="113205"/>
                </a:lnTo>
                <a:lnTo>
                  <a:pt x="113205" y="145001"/>
                </a:lnTo>
                <a:lnTo>
                  <a:pt x="84779" y="179899"/>
                </a:lnTo>
                <a:lnTo>
                  <a:pt x="59991" y="217630"/>
                </a:lnTo>
                <a:lnTo>
                  <a:pt x="39108" y="257928"/>
                </a:lnTo>
                <a:lnTo>
                  <a:pt x="22400" y="300524"/>
                </a:lnTo>
                <a:lnTo>
                  <a:pt x="10134" y="345150"/>
                </a:lnTo>
                <a:lnTo>
                  <a:pt x="2578" y="391538"/>
                </a:lnTo>
                <a:lnTo>
                  <a:pt x="0" y="439420"/>
                </a:lnTo>
                <a:lnTo>
                  <a:pt x="0" y="5574220"/>
                </a:lnTo>
                <a:lnTo>
                  <a:pt x="2578" y="5622107"/>
                </a:lnTo>
                <a:lnTo>
                  <a:pt x="10134" y="5668500"/>
                </a:lnTo>
                <a:lnTo>
                  <a:pt x="22400" y="5713132"/>
                </a:lnTo>
                <a:lnTo>
                  <a:pt x="39108" y="5755733"/>
                </a:lnTo>
                <a:lnTo>
                  <a:pt x="59991" y="5796037"/>
                </a:lnTo>
                <a:lnTo>
                  <a:pt x="84779" y="5833774"/>
                </a:lnTo>
                <a:lnTo>
                  <a:pt x="113205" y="5868678"/>
                </a:lnTo>
                <a:lnTo>
                  <a:pt x="145001" y="5900479"/>
                </a:lnTo>
                <a:lnTo>
                  <a:pt x="179899" y="5928909"/>
                </a:lnTo>
                <a:lnTo>
                  <a:pt x="217630" y="5953702"/>
                </a:lnTo>
                <a:lnTo>
                  <a:pt x="257928" y="5974587"/>
                </a:lnTo>
                <a:lnTo>
                  <a:pt x="300524" y="5991299"/>
                </a:lnTo>
                <a:lnTo>
                  <a:pt x="345150" y="6003567"/>
                </a:lnTo>
                <a:lnTo>
                  <a:pt x="391538" y="6011125"/>
                </a:lnTo>
                <a:lnTo>
                  <a:pt x="439419" y="6013704"/>
                </a:lnTo>
                <a:lnTo>
                  <a:pt x="6823963" y="6013704"/>
                </a:lnTo>
                <a:lnTo>
                  <a:pt x="6871845" y="6011125"/>
                </a:lnTo>
                <a:lnTo>
                  <a:pt x="6918233" y="6003567"/>
                </a:lnTo>
                <a:lnTo>
                  <a:pt x="6962859" y="5991299"/>
                </a:lnTo>
                <a:lnTo>
                  <a:pt x="7005455" y="5974587"/>
                </a:lnTo>
                <a:lnTo>
                  <a:pt x="7045753" y="5953702"/>
                </a:lnTo>
                <a:lnTo>
                  <a:pt x="7083484" y="5928909"/>
                </a:lnTo>
                <a:lnTo>
                  <a:pt x="7118382" y="5900479"/>
                </a:lnTo>
                <a:lnTo>
                  <a:pt x="7150178" y="5868678"/>
                </a:lnTo>
                <a:lnTo>
                  <a:pt x="7178604" y="5833774"/>
                </a:lnTo>
                <a:lnTo>
                  <a:pt x="7203392" y="5796037"/>
                </a:lnTo>
                <a:lnTo>
                  <a:pt x="7224275" y="5755733"/>
                </a:lnTo>
                <a:lnTo>
                  <a:pt x="7240983" y="5713132"/>
                </a:lnTo>
                <a:lnTo>
                  <a:pt x="7253249" y="5668500"/>
                </a:lnTo>
                <a:lnTo>
                  <a:pt x="7260805" y="5622107"/>
                </a:lnTo>
                <a:lnTo>
                  <a:pt x="7263384" y="5574220"/>
                </a:lnTo>
                <a:lnTo>
                  <a:pt x="7263384" y="439420"/>
                </a:lnTo>
                <a:lnTo>
                  <a:pt x="7260805" y="391538"/>
                </a:lnTo>
                <a:lnTo>
                  <a:pt x="7253249" y="345150"/>
                </a:lnTo>
                <a:lnTo>
                  <a:pt x="7240983" y="300524"/>
                </a:lnTo>
                <a:lnTo>
                  <a:pt x="7224275" y="257928"/>
                </a:lnTo>
                <a:lnTo>
                  <a:pt x="7203392" y="217630"/>
                </a:lnTo>
                <a:lnTo>
                  <a:pt x="7178604" y="179899"/>
                </a:lnTo>
                <a:lnTo>
                  <a:pt x="7150178" y="145001"/>
                </a:lnTo>
                <a:lnTo>
                  <a:pt x="7118382" y="113205"/>
                </a:lnTo>
                <a:lnTo>
                  <a:pt x="7083484" y="84779"/>
                </a:lnTo>
                <a:lnTo>
                  <a:pt x="7045753" y="59991"/>
                </a:lnTo>
                <a:lnTo>
                  <a:pt x="7005455" y="39108"/>
                </a:lnTo>
                <a:lnTo>
                  <a:pt x="6962859" y="22400"/>
                </a:lnTo>
                <a:lnTo>
                  <a:pt x="6918233" y="10134"/>
                </a:lnTo>
                <a:lnTo>
                  <a:pt x="6871845" y="2578"/>
                </a:lnTo>
                <a:lnTo>
                  <a:pt x="6823963" y="0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1520" y="1694688"/>
            <a:ext cx="3144520" cy="899160"/>
          </a:xfrm>
          <a:custGeom>
            <a:avLst/>
            <a:gdLst/>
            <a:ahLst/>
            <a:cxnLst/>
            <a:rect l="l" t="t" r="r" b="b"/>
            <a:pathLst>
              <a:path w="3144520" h="899160">
                <a:moveTo>
                  <a:pt x="2994152" y="0"/>
                </a:moveTo>
                <a:lnTo>
                  <a:pt x="149859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749300"/>
                </a:lnTo>
                <a:lnTo>
                  <a:pt x="7636" y="796682"/>
                </a:lnTo>
                <a:lnTo>
                  <a:pt x="28903" y="837822"/>
                </a:lnTo>
                <a:lnTo>
                  <a:pt x="61337" y="870256"/>
                </a:lnTo>
                <a:lnTo>
                  <a:pt x="102477" y="891523"/>
                </a:lnTo>
                <a:lnTo>
                  <a:pt x="149859" y="899160"/>
                </a:lnTo>
                <a:lnTo>
                  <a:pt x="2994152" y="899160"/>
                </a:lnTo>
                <a:lnTo>
                  <a:pt x="3041534" y="891523"/>
                </a:lnTo>
                <a:lnTo>
                  <a:pt x="3082674" y="870256"/>
                </a:lnTo>
                <a:lnTo>
                  <a:pt x="3115108" y="837822"/>
                </a:lnTo>
                <a:lnTo>
                  <a:pt x="3136375" y="796682"/>
                </a:lnTo>
                <a:lnTo>
                  <a:pt x="3144011" y="749300"/>
                </a:lnTo>
                <a:lnTo>
                  <a:pt x="3144011" y="149860"/>
                </a:lnTo>
                <a:lnTo>
                  <a:pt x="3136375" y="102477"/>
                </a:lnTo>
                <a:lnTo>
                  <a:pt x="3115108" y="61337"/>
                </a:lnTo>
                <a:lnTo>
                  <a:pt x="3082674" y="28903"/>
                </a:lnTo>
                <a:lnTo>
                  <a:pt x="3041534" y="7636"/>
                </a:lnTo>
                <a:lnTo>
                  <a:pt x="2994152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1745" y="3042285"/>
            <a:ext cx="3218815" cy="899160"/>
          </a:xfrm>
          <a:custGeom>
            <a:avLst/>
            <a:gdLst/>
            <a:ahLst/>
            <a:cxnLst/>
            <a:rect l="l" t="t" r="r" b="b"/>
            <a:pathLst>
              <a:path w="3218815" h="899160">
                <a:moveTo>
                  <a:pt x="3068828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749300"/>
                </a:lnTo>
                <a:lnTo>
                  <a:pt x="7636" y="796682"/>
                </a:lnTo>
                <a:lnTo>
                  <a:pt x="28903" y="837822"/>
                </a:lnTo>
                <a:lnTo>
                  <a:pt x="61337" y="870256"/>
                </a:lnTo>
                <a:lnTo>
                  <a:pt x="102477" y="891523"/>
                </a:lnTo>
                <a:lnTo>
                  <a:pt x="149860" y="899160"/>
                </a:lnTo>
                <a:lnTo>
                  <a:pt x="3068828" y="899160"/>
                </a:lnTo>
                <a:lnTo>
                  <a:pt x="3116210" y="891523"/>
                </a:lnTo>
                <a:lnTo>
                  <a:pt x="3157350" y="870256"/>
                </a:lnTo>
                <a:lnTo>
                  <a:pt x="3189784" y="837822"/>
                </a:lnTo>
                <a:lnTo>
                  <a:pt x="3211051" y="796682"/>
                </a:lnTo>
                <a:lnTo>
                  <a:pt x="3218688" y="749300"/>
                </a:lnTo>
                <a:lnTo>
                  <a:pt x="3218688" y="149860"/>
                </a:lnTo>
                <a:lnTo>
                  <a:pt x="3211051" y="102477"/>
                </a:lnTo>
                <a:lnTo>
                  <a:pt x="3189784" y="61337"/>
                </a:lnTo>
                <a:lnTo>
                  <a:pt x="3157350" y="28903"/>
                </a:lnTo>
                <a:lnTo>
                  <a:pt x="3116210" y="7636"/>
                </a:lnTo>
                <a:lnTo>
                  <a:pt x="306882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8456" y="919988"/>
            <a:ext cx="279209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2400" spc="-35" dirty="0"/>
              <a:t>关于展会</a:t>
            </a:r>
            <a:endParaRPr lang="zh-CN" sz="2400"/>
          </a:p>
        </p:txBody>
      </p:sp>
      <p:sp>
        <p:nvSpPr>
          <p:cNvPr id="7" name="object 7"/>
          <p:cNvSpPr txBox="1"/>
          <p:nvPr/>
        </p:nvSpPr>
        <p:spPr>
          <a:xfrm>
            <a:off x="4647946" y="1972005"/>
            <a:ext cx="12706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sz="120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近两届展会专业观众数量</a:t>
            </a:r>
            <a:endParaRPr lang="zh-CN" sz="12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0565" y="864870"/>
            <a:ext cx="6476365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俄罗斯独一无二的</a:t>
            </a:r>
            <a:r>
              <a:rPr lang="zh-CN" sz="14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专业</a:t>
            </a:r>
            <a:r>
              <a:rPr sz="14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平台，联合造纸和纸浆行业</a:t>
            </a:r>
            <a:r>
              <a:rPr lang="zh-CN" sz="14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达</a:t>
            </a:r>
            <a:r>
              <a:rPr sz="14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30年之久</a:t>
            </a:r>
            <a:endParaRPr sz="1400" b="1" dirty="0">
              <a:solidFill>
                <a:srgbClr val="58585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7200" y="1969008"/>
            <a:ext cx="673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8000</a:t>
            </a:r>
            <a:r>
              <a:rPr sz="12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+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5791" y="1848611"/>
            <a:ext cx="0" cy="625475"/>
          </a:xfrm>
          <a:custGeom>
            <a:avLst/>
            <a:gdLst/>
            <a:ahLst/>
            <a:cxnLst/>
            <a:rect l="l" t="t" r="r" b="b"/>
            <a:pathLst>
              <a:path h="625475">
                <a:moveTo>
                  <a:pt x="0" y="0"/>
                </a:moveTo>
                <a:lnTo>
                  <a:pt x="0" y="6252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54340" y="3861815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64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26907" y="2354579"/>
            <a:ext cx="3142615" cy="904240"/>
          </a:xfrm>
          <a:custGeom>
            <a:avLst/>
            <a:gdLst/>
            <a:ahLst/>
            <a:cxnLst/>
            <a:rect l="l" t="t" r="r" b="b"/>
            <a:pathLst>
              <a:path w="3142615" h="904239">
                <a:moveTo>
                  <a:pt x="2991866" y="0"/>
                </a:moveTo>
                <a:lnTo>
                  <a:pt x="150622" y="0"/>
                </a:lnTo>
                <a:lnTo>
                  <a:pt x="103014" y="7678"/>
                </a:lnTo>
                <a:lnTo>
                  <a:pt x="61667" y="29061"/>
                </a:lnTo>
                <a:lnTo>
                  <a:pt x="29061" y="61667"/>
                </a:lnTo>
                <a:lnTo>
                  <a:pt x="7678" y="103014"/>
                </a:lnTo>
                <a:lnTo>
                  <a:pt x="0" y="150622"/>
                </a:lnTo>
                <a:lnTo>
                  <a:pt x="0" y="753110"/>
                </a:lnTo>
                <a:lnTo>
                  <a:pt x="7678" y="800717"/>
                </a:lnTo>
                <a:lnTo>
                  <a:pt x="29061" y="842064"/>
                </a:lnTo>
                <a:lnTo>
                  <a:pt x="61667" y="874670"/>
                </a:lnTo>
                <a:lnTo>
                  <a:pt x="103014" y="896053"/>
                </a:lnTo>
                <a:lnTo>
                  <a:pt x="150622" y="903732"/>
                </a:lnTo>
                <a:lnTo>
                  <a:pt x="2991866" y="903732"/>
                </a:lnTo>
                <a:lnTo>
                  <a:pt x="3039473" y="896053"/>
                </a:lnTo>
                <a:lnTo>
                  <a:pt x="3080820" y="874670"/>
                </a:lnTo>
                <a:lnTo>
                  <a:pt x="3113426" y="842064"/>
                </a:lnTo>
                <a:lnTo>
                  <a:pt x="3134809" y="800717"/>
                </a:lnTo>
                <a:lnTo>
                  <a:pt x="3142488" y="753110"/>
                </a:lnTo>
                <a:lnTo>
                  <a:pt x="3142488" y="150622"/>
                </a:lnTo>
                <a:lnTo>
                  <a:pt x="3134809" y="103014"/>
                </a:lnTo>
                <a:lnTo>
                  <a:pt x="3113426" y="61667"/>
                </a:lnTo>
                <a:lnTo>
                  <a:pt x="3080820" y="29061"/>
                </a:lnTo>
                <a:lnTo>
                  <a:pt x="3039473" y="7678"/>
                </a:lnTo>
                <a:lnTo>
                  <a:pt x="299186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943592" y="2666492"/>
            <a:ext cx="571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500</a:t>
            </a:r>
            <a:r>
              <a:rPr sz="2000" b="1" spc="-3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+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89007" y="2505455"/>
            <a:ext cx="0" cy="561975"/>
          </a:xfrm>
          <a:custGeom>
            <a:avLst/>
            <a:gdLst/>
            <a:ahLst/>
            <a:cxnLst/>
            <a:rect l="l" t="t" r="r" b="b"/>
            <a:pathLst>
              <a:path h="561975">
                <a:moveTo>
                  <a:pt x="0" y="0"/>
                </a:moveTo>
                <a:lnTo>
                  <a:pt x="0" y="561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086725" y="2655823"/>
            <a:ext cx="1438910" cy="41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PulpFor </a:t>
            </a:r>
            <a:r>
              <a:rPr lang="zh-CN" sz="1300" spc="-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论坛访客数量</a:t>
            </a:r>
            <a:endParaRPr lang="zh-CN" sz="1300" spc="-15" dirty="0">
              <a:solidFill>
                <a:srgbClr val="FFFFFF"/>
              </a:solidFill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723" y="1694814"/>
            <a:ext cx="2952750" cy="30168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1800" dirty="0">
                <a:solidFill>
                  <a:srgbClr val="525252"/>
                </a:solidFill>
              </a:rPr>
              <a:t>俄罗斯及独联体地区制浆造纸行业规模最大、水平最高的展览会，每两年一届，已成功举办了十五届。</a:t>
            </a:r>
            <a:endParaRPr sz="1800" dirty="0">
              <a:solidFill>
                <a:srgbClr val="525252"/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385"/>
              </a:spcBef>
            </a:pPr>
            <a:endParaRPr sz="1800" dirty="0">
              <a:solidFill>
                <a:srgbClr val="525252"/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1800" dirty="0">
                <a:solidFill>
                  <a:srgbClr val="525252"/>
                </a:solidFill>
              </a:rPr>
              <a:t>俄罗斯领先的纸浆和造纸、林业、加工、包装及生活用纸行业的国际贸易博览会在2022年迎来了它的30周年庆典!</a:t>
            </a:r>
            <a:endParaRPr sz="1800" dirty="0">
              <a:solidFill>
                <a:srgbClr val="525252"/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385"/>
              </a:spcBef>
            </a:pPr>
            <a:endParaRPr sz="2400" dirty="0"/>
          </a:p>
        </p:txBody>
      </p:sp>
      <p:sp>
        <p:nvSpPr>
          <p:cNvPr id="17" name="object 17"/>
          <p:cNvSpPr/>
          <p:nvPr/>
        </p:nvSpPr>
        <p:spPr>
          <a:xfrm>
            <a:off x="8026907" y="3744467"/>
            <a:ext cx="3142615" cy="902335"/>
          </a:xfrm>
          <a:custGeom>
            <a:avLst/>
            <a:gdLst/>
            <a:ahLst/>
            <a:cxnLst/>
            <a:rect l="l" t="t" r="r" b="b"/>
            <a:pathLst>
              <a:path w="3142615" h="902335">
                <a:moveTo>
                  <a:pt x="2992120" y="0"/>
                </a:moveTo>
                <a:lnTo>
                  <a:pt x="150368" y="0"/>
                </a:lnTo>
                <a:lnTo>
                  <a:pt x="102835" y="7664"/>
                </a:lnTo>
                <a:lnTo>
                  <a:pt x="61557" y="29008"/>
                </a:lnTo>
                <a:lnTo>
                  <a:pt x="29008" y="61557"/>
                </a:lnTo>
                <a:lnTo>
                  <a:pt x="7664" y="102835"/>
                </a:lnTo>
                <a:lnTo>
                  <a:pt x="0" y="150367"/>
                </a:lnTo>
                <a:lnTo>
                  <a:pt x="0" y="751839"/>
                </a:lnTo>
                <a:lnTo>
                  <a:pt x="7664" y="799372"/>
                </a:lnTo>
                <a:lnTo>
                  <a:pt x="29008" y="840650"/>
                </a:lnTo>
                <a:lnTo>
                  <a:pt x="61557" y="873199"/>
                </a:lnTo>
                <a:lnTo>
                  <a:pt x="102835" y="894543"/>
                </a:lnTo>
                <a:lnTo>
                  <a:pt x="150368" y="902207"/>
                </a:lnTo>
                <a:lnTo>
                  <a:pt x="2992120" y="902207"/>
                </a:lnTo>
                <a:lnTo>
                  <a:pt x="3039652" y="894543"/>
                </a:lnTo>
                <a:lnTo>
                  <a:pt x="3080930" y="873199"/>
                </a:lnTo>
                <a:lnTo>
                  <a:pt x="3113479" y="840650"/>
                </a:lnTo>
                <a:lnTo>
                  <a:pt x="3134823" y="799372"/>
                </a:lnTo>
                <a:lnTo>
                  <a:pt x="3142488" y="751839"/>
                </a:lnTo>
                <a:lnTo>
                  <a:pt x="3142488" y="150367"/>
                </a:lnTo>
                <a:lnTo>
                  <a:pt x="3134823" y="102835"/>
                </a:lnTo>
                <a:lnTo>
                  <a:pt x="3113479" y="61557"/>
                </a:lnTo>
                <a:lnTo>
                  <a:pt x="3080930" y="29008"/>
                </a:lnTo>
                <a:lnTo>
                  <a:pt x="3039652" y="7664"/>
                </a:lnTo>
                <a:lnTo>
                  <a:pt x="29921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324854" y="3326510"/>
            <a:ext cx="533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150</a:t>
            </a:r>
            <a:r>
              <a:rPr sz="12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+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63411" y="3262884"/>
            <a:ext cx="0" cy="561975"/>
          </a:xfrm>
          <a:custGeom>
            <a:avLst/>
            <a:gdLst/>
            <a:ahLst/>
            <a:cxnLst/>
            <a:rect l="l" t="t" r="r" b="b"/>
            <a:pathLst>
              <a:path h="561975">
                <a:moveTo>
                  <a:pt x="0" y="0"/>
                </a:moveTo>
                <a:lnTo>
                  <a:pt x="0" y="5614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877054" y="3429127"/>
            <a:ext cx="869315" cy="21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3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参展商数量</a:t>
            </a:r>
            <a:endParaRPr lang="zh-CN" sz="13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44567" y="4390644"/>
            <a:ext cx="3220720" cy="899160"/>
          </a:xfrm>
          <a:custGeom>
            <a:avLst/>
            <a:gdLst/>
            <a:ahLst/>
            <a:cxnLst/>
            <a:rect l="l" t="t" r="r" b="b"/>
            <a:pathLst>
              <a:path w="3220720" h="899160">
                <a:moveTo>
                  <a:pt x="3070352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0" y="749299"/>
                </a:lnTo>
                <a:lnTo>
                  <a:pt x="7636" y="796682"/>
                </a:lnTo>
                <a:lnTo>
                  <a:pt x="28903" y="837822"/>
                </a:lnTo>
                <a:lnTo>
                  <a:pt x="61337" y="870256"/>
                </a:lnTo>
                <a:lnTo>
                  <a:pt x="102477" y="891523"/>
                </a:lnTo>
                <a:lnTo>
                  <a:pt x="149860" y="899159"/>
                </a:lnTo>
                <a:lnTo>
                  <a:pt x="3070352" y="899159"/>
                </a:lnTo>
                <a:lnTo>
                  <a:pt x="3117734" y="891523"/>
                </a:lnTo>
                <a:lnTo>
                  <a:pt x="3158874" y="870256"/>
                </a:lnTo>
                <a:lnTo>
                  <a:pt x="3191308" y="837822"/>
                </a:lnTo>
                <a:lnTo>
                  <a:pt x="3212575" y="796682"/>
                </a:lnTo>
                <a:lnTo>
                  <a:pt x="3220212" y="749299"/>
                </a:lnTo>
                <a:lnTo>
                  <a:pt x="3220212" y="149859"/>
                </a:lnTo>
                <a:lnTo>
                  <a:pt x="3212575" y="102477"/>
                </a:lnTo>
                <a:lnTo>
                  <a:pt x="3191308" y="61337"/>
                </a:lnTo>
                <a:lnTo>
                  <a:pt x="3158874" y="28903"/>
                </a:lnTo>
                <a:lnTo>
                  <a:pt x="3117734" y="7636"/>
                </a:lnTo>
                <a:lnTo>
                  <a:pt x="3070352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774819" y="4640960"/>
            <a:ext cx="1087755" cy="21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30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观众区域分布</a:t>
            </a:r>
            <a:endParaRPr lang="zh-CN" sz="13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2210" y="4554855"/>
            <a:ext cx="1313180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67</a:t>
            </a:r>
            <a:r>
              <a:rPr sz="2000" b="1" spc="-2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zh-CN"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个俄罗斯地区</a:t>
            </a:r>
            <a:endParaRPr lang="zh-CN" sz="1600" b="1" spc="-1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27420" y="4512564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64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046969" y="4005198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11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560052" y="3902964"/>
            <a:ext cx="0" cy="561975"/>
          </a:xfrm>
          <a:custGeom>
            <a:avLst/>
            <a:gdLst/>
            <a:ahLst/>
            <a:cxnLst/>
            <a:rect l="l" t="t" r="r" b="b"/>
            <a:pathLst>
              <a:path h="561975">
                <a:moveTo>
                  <a:pt x="0" y="0"/>
                </a:moveTo>
                <a:lnTo>
                  <a:pt x="0" y="561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324850" y="4114291"/>
            <a:ext cx="1463040" cy="21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sz="1300" spc="-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商业活动数量</a:t>
            </a:r>
            <a:endParaRPr lang="zh-CN" sz="1300">
              <a:latin typeface="Lucida Sans" panose="020B0602030504020204"/>
              <a:cs typeface="Lucida Sans" panose="020B0602030504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884" y="121895"/>
            <a:ext cx="7882890" cy="66941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44923" y="391668"/>
            <a:ext cx="7263765" cy="6075045"/>
          </a:xfrm>
          <a:custGeom>
            <a:avLst/>
            <a:gdLst/>
            <a:ahLst/>
            <a:cxnLst/>
            <a:rect l="l" t="t" r="r" b="b"/>
            <a:pathLst>
              <a:path w="7263765" h="6075045">
                <a:moveTo>
                  <a:pt x="6819392" y="0"/>
                </a:moveTo>
                <a:lnTo>
                  <a:pt x="443991" y="0"/>
                </a:lnTo>
                <a:lnTo>
                  <a:pt x="395609" y="2604"/>
                </a:lnTo>
                <a:lnTo>
                  <a:pt x="348737" y="10239"/>
                </a:lnTo>
                <a:lnTo>
                  <a:pt x="303645" y="22632"/>
                </a:lnTo>
                <a:lnTo>
                  <a:pt x="260606" y="39513"/>
                </a:lnTo>
                <a:lnTo>
                  <a:pt x="219888" y="60611"/>
                </a:lnTo>
                <a:lnTo>
                  <a:pt x="181764" y="85656"/>
                </a:lnTo>
                <a:lnTo>
                  <a:pt x="146503" y="114377"/>
                </a:lnTo>
                <a:lnTo>
                  <a:pt x="114377" y="146503"/>
                </a:lnTo>
                <a:lnTo>
                  <a:pt x="85656" y="181764"/>
                </a:lnTo>
                <a:lnTo>
                  <a:pt x="60611" y="219888"/>
                </a:lnTo>
                <a:lnTo>
                  <a:pt x="39513" y="260606"/>
                </a:lnTo>
                <a:lnTo>
                  <a:pt x="22632" y="303645"/>
                </a:lnTo>
                <a:lnTo>
                  <a:pt x="10239" y="348737"/>
                </a:lnTo>
                <a:lnTo>
                  <a:pt x="2604" y="395609"/>
                </a:lnTo>
                <a:lnTo>
                  <a:pt x="0" y="443992"/>
                </a:lnTo>
                <a:lnTo>
                  <a:pt x="0" y="5630722"/>
                </a:lnTo>
                <a:lnTo>
                  <a:pt x="2604" y="5679095"/>
                </a:lnTo>
                <a:lnTo>
                  <a:pt x="10239" y="5725959"/>
                </a:lnTo>
                <a:lnTo>
                  <a:pt x="22632" y="5771044"/>
                </a:lnTo>
                <a:lnTo>
                  <a:pt x="39513" y="5814077"/>
                </a:lnTo>
                <a:lnTo>
                  <a:pt x="60611" y="5854790"/>
                </a:lnTo>
                <a:lnTo>
                  <a:pt x="85656" y="5892910"/>
                </a:lnTo>
                <a:lnTo>
                  <a:pt x="114377" y="5928167"/>
                </a:lnTo>
                <a:lnTo>
                  <a:pt x="146503" y="5960291"/>
                </a:lnTo>
                <a:lnTo>
                  <a:pt x="181764" y="5989010"/>
                </a:lnTo>
                <a:lnTo>
                  <a:pt x="219888" y="6014053"/>
                </a:lnTo>
                <a:lnTo>
                  <a:pt x="260606" y="6035151"/>
                </a:lnTo>
                <a:lnTo>
                  <a:pt x="303645" y="6052031"/>
                </a:lnTo>
                <a:lnTo>
                  <a:pt x="348737" y="6064424"/>
                </a:lnTo>
                <a:lnTo>
                  <a:pt x="395609" y="6072059"/>
                </a:lnTo>
                <a:lnTo>
                  <a:pt x="443991" y="6074664"/>
                </a:lnTo>
                <a:lnTo>
                  <a:pt x="6819392" y="6074664"/>
                </a:lnTo>
                <a:lnTo>
                  <a:pt x="6867774" y="6072059"/>
                </a:lnTo>
                <a:lnTo>
                  <a:pt x="6914646" y="6064424"/>
                </a:lnTo>
                <a:lnTo>
                  <a:pt x="6959738" y="6052031"/>
                </a:lnTo>
                <a:lnTo>
                  <a:pt x="7002777" y="6035151"/>
                </a:lnTo>
                <a:lnTo>
                  <a:pt x="7043495" y="6014053"/>
                </a:lnTo>
                <a:lnTo>
                  <a:pt x="7081619" y="5989010"/>
                </a:lnTo>
                <a:lnTo>
                  <a:pt x="7116880" y="5960291"/>
                </a:lnTo>
                <a:lnTo>
                  <a:pt x="7149006" y="5928167"/>
                </a:lnTo>
                <a:lnTo>
                  <a:pt x="7177727" y="5892910"/>
                </a:lnTo>
                <a:lnTo>
                  <a:pt x="7202772" y="5854790"/>
                </a:lnTo>
                <a:lnTo>
                  <a:pt x="7223870" y="5814077"/>
                </a:lnTo>
                <a:lnTo>
                  <a:pt x="7240751" y="5771044"/>
                </a:lnTo>
                <a:lnTo>
                  <a:pt x="7253144" y="5725959"/>
                </a:lnTo>
                <a:lnTo>
                  <a:pt x="7260779" y="5679095"/>
                </a:lnTo>
                <a:lnTo>
                  <a:pt x="7263383" y="5630722"/>
                </a:lnTo>
                <a:lnTo>
                  <a:pt x="7263383" y="443992"/>
                </a:lnTo>
                <a:lnTo>
                  <a:pt x="7260779" y="395609"/>
                </a:lnTo>
                <a:lnTo>
                  <a:pt x="7253144" y="348737"/>
                </a:lnTo>
                <a:lnTo>
                  <a:pt x="7240751" y="303645"/>
                </a:lnTo>
                <a:lnTo>
                  <a:pt x="7223870" y="260606"/>
                </a:lnTo>
                <a:lnTo>
                  <a:pt x="7202772" y="219888"/>
                </a:lnTo>
                <a:lnTo>
                  <a:pt x="7177727" y="181764"/>
                </a:lnTo>
                <a:lnTo>
                  <a:pt x="7149006" y="146503"/>
                </a:lnTo>
                <a:lnTo>
                  <a:pt x="7116880" y="114377"/>
                </a:lnTo>
                <a:lnTo>
                  <a:pt x="7081619" y="85656"/>
                </a:lnTo>
                <a:lnTo>
                  <a:pt x="7043495" y="60611"/>
                </a:lnTo>
                <a:lnTo>
                  <a:pt x="7002777" y="39513"/>
                </a:lnTo>
                <a:lnTo>
                  <a:pt x="6959738" y="22632"/>
                </a:lnTo>
                <a:lnTo>
                  <a:pt x="6914646" y="10239"/>
                </a:lnTo>
                <a:lnTo>
                  <a:pt x="6867774" y="2604"/>
                </a:lnTo>
                <a:lnTo>
                  <a:pt x="6819392" y="0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391" y="1030604"/>
            <a:ext cx="279209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2400" spc="-35" dirty="0"/>
              <a:t>关于展会</a:t>
            </a:r>
            <a:endParaRPr lang="zh-CN" sz="2400"/>
          </a:p>
        </p:txBody>
      </p:sp>
      <p:sp>
        <p:nvSpPr>
          <p:cNvPr id="5" name="object 5"/>
          <p:cNvSpPr txBox="1"/>
          <p:nvPr/>
        </p:nvSpPr>
        <p:spPr>
          <a:xfrm>
            <a:off x="4754626" y="1026414"/>
            <a:ext cx="626237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来自俄罗斯的参观者--包括</a:t>
            </a:r>
            <a:r>
              <a:rPr lang="zh-CN" sz="18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有代表性</a:t>
            </a:r>
            <a:r>
              <a:rPr sz="1800" b="1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观众</a:t>
            </a:r>
            <a:r>
              <a:rPr sz="1800" b="1" spc="-9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: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607" y="2065401"/>
            <a:ext cx="3108960" cy="34353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dirty="0">
                <a:solidFill>
                  <a:srgbClr val="525252"/>
                </a:solidFill>
                <a:sym typeface="+mn-ea"/>
              </a:rPr>
              <a:t>本次展会预计展览面积达到15000平米,参展观众数量达到20000人，参展商数量及参展品牌达到350家。</a:t>
            </a:r>
            <a:endParaRPr dirty="0">
              <a:solidFill>
                <a:srgbClr val="525252"/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315"/>
              </a:spcBef>
            </a:pPr>
            <a:endParaRPr sz="1800" dirty="0">
              <a:solidFill>
                <a:srgbClr val="525252"/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solidFill>
                  <a:srgbClr val="525252"/>
                </a:solidFill>
              </a:rPr>
              <a:t>PulpForExpo是一个为期3天的国际纸浆和纸张展览会，汇集了市场最多的参观者。</a:t>
            </a:r>
            <a:endParaRPr sz="1800" dirty="0">
              <a:solidFill>
                <a:srgbClr val="525252"/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315"/>
              </a:spcBef>
            </a:pPr>
            <a:endParaRPr sz="1800" dirty="0">
              <a:solidFill>
                <a:srgbClr val="525252"/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solidFill>
                  <a:srgbClr val="525252"/>
                </a:solidFill>
              </a:rPr>
              <a:t>PulpForExpo为纸浆和纸张、林业、加工、包装和卫生纸行业的管理者和专业人士提供了一个全面的活动平台。</a:t>
            </a:r>
            <a:endParaRPr sz="1800" dirty="0">
              <a:solidFill>
                <a:srgbClr val="525252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164" y="2354579"/>
            <a:ext cx="3195955" cy="1260475"/>
          </a:xfrm>
          <a:custGeom>
            <a:avLst/>
            <a:gdLst/>
            <a:ahLst/>
            <a:cxnLst/>
            <a:rect l="l" t="t" r="r" b="b"/>
            <a:pathLst>
              <a:path w="3195954" h="1260475">
                <a:moveTo>
                  <a:pt x="2985769" y="0"/>
                </a:moveTo>
                <a:lnTo>
                  <a:pt x="210058" y="0"/>
                </a:lnTo>
                <a:lnTo>
                  <a:pt x="161912" y="5550"/>
                </a:lnTo>
                <a:lnTo>
                  <a:pt x="117706" y="21361"/>
                </a:lnTo>
                <a:lnTo>
                  <a:pt x="78702" y="46166"/>
                </a:lnTo>
                <a:lnTo>
                  <a:pt x="46166" y="78702"/>
                </a:lnTo>
                <a:lnTo>
                  <a:pt x="21361" y="117706"/>
                </a:lnTo>
                <a:lnTo>
                  <a:pt x="5550" y="161912"/>
                </a:lnTo>
                <a:lnTo>
                  <a:pt x="0" y="210058"/>
                </a:lnTo>
                <a:lnTo>
                  <a:pt x="0" y="1050290"/>
                </a:lnTo>
                <a:lnTo>
                  <a:pt x="5550" y="1098435"/>
                </a:lnTo>
                <a:lnTo>
                  <a:pt x="21361" y="1142641"/>
                </a:lnTo>
                <a:lnTo>
                  <a:pt x="46166" y="1181645"/>
                </a:lnTo>
                <a:lnTo>
                  <a:pt x="78702" y="1214181"/>
                </a:lnTo>
                <a:lnTo>
                  <a:pt x="117706" y="1238986"/>
                </a:lnTo>
                <a:lnTo>
                  <a:pt x="161912" y="1254797"/>
                </a:lnTo>
                <a:lnTo>
                  <a:pt x="210058" y="1260348"/>
                </a:lnTo>
                <a:lnTo>
                  <a:pt x="2985769" y="1260348"/>
                </a:lnTo>
                <a:lnTo>
                  <a:pt x="3033915" y="1254797"/>
                </a:lnTo>
                <a:lnTo>
                  <a:pt x="3078121" y="1238986"/>
                </a:lnTo>
                <a:lnTo>
                  <a:pt x="3117125" y="1214181"/>
                </a:lnTo>
                <a:lnTo>
                  <a:pt x="3149661" y="1181645"/>
                </a:lnTo>
                <a:lnTo>
                  <a:pt x="3174466" y="1142641"/>
                </a:lnTo>
                <a:lnTo>
                  <a:pt x="3190277" y="1098435"/>
                </a:lnTo>
                <a:lnTo>
                  <a:pt x="3195828" y="1050290"/>
                </a:lnTo>
                <a:lnTo>
                  <a:pt x="3195828" y="210058"/>
                </a:lnTo>
                <a:lnTo>
                  <a:pt x="3190277" y="161912"/>
                </a:lnTo>
                <a:lnTo>
                  <a:pt x="3174466" y="117706"/>
                </a:lnTo>
                <a:lnTo>
                  <a:pt x="3149661" y="78702"/>
                </a:lnTo>
                <a:lnTo>
                  <a:pt x="3117125" y="46166"/>
                </a:lnTo>
                <a:lnTo>
                  <a:pt x="3078121" y="21361"/>
                </a:lnTo>
                <a:lnTo>
                  <a:pt x="3033915" y="5550"/>
                </a:lnTo>
                <a:lnTo>
                  <a:pt x="2985769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57388" y="2334767"/>
            <a:ext cx="3195955" cy="1259205"/>
          </a:xfrm>
          <a:custGeom>
            <a:avLst/>
            <a:gdLst/>
            <a:ahLst/>
            <a:cxnLst/>
            <a:rect l="l" t="t" r="r" b="b"/>
            <a:pathLst>
              <a:path w="3195954" h="1259204">
                <a:moveTo>
                  <a:pt x="2986023" y="0"/>
                </a:moveTo>
                <a:lnTo>
                  <a:pt x="209803" y="0"/>
                </a:lnTo>
                <a:lnTo>
                  <a:pt x="161712" y="5543"/>
                </a:lnTo>
                <a:lnTo>
                  <a:pt x="117558" y="21333"/>
                </a:lnTo>
                <a:lnTo>
                  <a:pt x="78602" y="46106"/>
                </a:lnTo>
                <a:lnTo>
                  <a:pt x="46106" y="78602"/>
                </a:lnTo>
                <a:lnTo>
                  <a:pt x="21333" y="117558"/>
                </a:lnTo>
                <a:lnTo>
                  <a:pt x="5543" y="161712"/>
                </a:lnTo>
                <a:lnTo>
                  <a:pt x="0" y="209804"/>
                </a:lnTo>
                <a:lnTo>
                  <a:pt x="0" y="1049020"/>
                </a:lnTo>
                <a:lnTo>
                  <a:pt x="5543" y="1097111"/>
                </a:lnTo>
                <a:lnTo>
                  <a:pt x="21333" y="1141265"/>
                </a:lnTo>
                <a:lnTo>
                  <a:pt x="46106" y="1180221"/>
                </a:lnTo>
                <a:lnTo>
                  <a:pt x="78602" y="1212717"/>
                </a:lnTo>
                <a:lnTo>
                  <a:pt x="117558" y="1237490"/>
                </a:lnTo>
                <a:lnTo>
                  <a:pt x="161712" y="1253280"/>
                </a:lnTo>
                <a:lnTo>
                  <a:pt x="209803" y="1258824"/>
                </a:lnTo>
                <a:lnTo>
                  <a:pt x="2986023" y="1258824"/>
                </a:lnTo>
                <a:lnTo>
                  <a:pt x="3034115" y="1253280"/>
                </a:lnTo>
                <a:lnTo>
                  <a:pt x="3078269" y="1237490"/>
                </a:lnTo>
                <a:lnTo>
                  <a:pt x="3117225" y="1212717"/>
                </a:lnTo>
                <a:lnTo>
                  <a:pt x="3149721" y="1180221"/>
                </a:lnTo>
                <a:lnTo>
                  <a:pt x="3174494" y="1141265"/>
                </a:lnTo>
                <a:lnTo>
                  <a:pt x="3190284" y="1097111"/>
                </a:lnTo>
                <a:lnTo>
                  <a:pt x="3195828" y="1049020"/>
                </a:lnTo>
                <a:lnTo>
                  <a:pt x="3195828" y="209804"/>
                </a:lnTo>
                <a:lnTo>
                  <a:pt x="3190284" y="161712"/>
                </a:lnTo>
                <a:lnTo>
                  <a:pt x="3174494" y="117558"/>
                </a:lnTo>
                <a:lnTo>
                  <a:pt x="3149721" y="78602"/>
                </a:lnTo>
                <a:lnTo>
                  <a:pt x="3117225" y="46106"/>
                </a:lnTo>
                <a:lnTo>
                  <a:pt x="3078269" y="21333"/>
                </a:lnTo>
                <a:lnTo>
                  <a:pt x="3034115" y="5543"/>
                </a:lnTo>
                <a:lnTo>
                  <a:pt x="298602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29854" y="2739644"/>
            <a:ext cx="148463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工业的设备</a:t>
            </a:r>
            <a:r>
              <a:rPr lang="zh-CN"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、</a:t>
            </a:r>
            <a:r>
              <a:rPr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设施</a:t>
            </a:r>
            <a:r>
              <a:rPr lang="zh-CN"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和</a:t>
            </a:r>
            <a:r>
              <a:rPr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服务</a:t>
            </a:r>
            <a:endParaRPr sz="1400" dirty="0">
              <a:solidFill>
                <a:srgbClr val="FFFFFF"/>
              </a:solidFill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72911" y="2625851"/>
            <a:ext cx="0" cy="687070"/>
          </a:xfrm>
          <a:custGeom>
            <a:avLst/>
            <a:gdLst/>
            <a:ahLst/>
            <a:cxnLst/>
            <a:rect l="l" t="t" r="r" b="b"/>
            <a:pathLst>
              <a:path h="687070">
                <a:moveTo>
                  <a:pt x="0" y="0"/>
                </a:moveTo>
                <a:lnTo>
                  <a:pt x="0" y="6865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53253" y="2845689"/>
            <a:ext cx="949325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工业生产</a:t>
            </a:r>
            <a:endParaRPr sz="1400" dirty="0">
              <a:solidFill>
                <a:srgbClr val="FFFFFF"/>
              </a:solidFill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0342" y="2750058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39%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02368" y="2625851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86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69580" y="4146803"/>
            <a:ext cx="3183890" cy="1259205"/>
          </a:xfrm>
          <a:custGeom>
            <a:avLst/>
            <a:gdLst/>
            <a:ahLst/>
            <a:cxnLst/>
            <a:rect l="l" t="t" r="r" b="b"/>
            <a:pathLst>
              <a:path w="3183890" h="1259204">
                <a:moveTo>
                  <a:pt x="2973831" y="0"/>
                </a:moveTo>
                <a:lnTo>
                  <a:pt x="209803" y="0"/>
                </a:lnTo>
                <a:lnTo>
                  <a:pt x="161712" y="5543"/>
                </a:lnTo>
                <a:lnTo>
                  <a:pt x="117558" y="21333"/>
                </a:lnTo>
                <a:lnTo>
                  <a:pt x="78602" y="46106"/>
                </a:lnTo>
                <a:lnTo>
                  <a:pt x="46106" y="78602"/>
                </a:lnTo>
                <a:lnTo>
                  <a:pt x="21333" y="117558"/>
                </a:lnTo>
                <a:lnTo>
                  <a:pt x="5543" y="161712"/>
                </a:lnTo>
                <a:lnTo>
                  <a:pt x="0" y="209804"/>
                </a:lnTo>
                <a:lnTo>
                  <a:pt x="0" y="1049020"/>
                </a:lnTo>
                <a:lnTo>
                  <a:pt x="5543" y="1097111"/>
                </a:lnTo>
                <a:lnTo>
                  <a:pt x="21333" y="1141265"/>
                </a:lnTo>
                <a:lnTo>
                  <a:pt x="46106" y="1180221"/>
                </a:lnTo>
                <a:lnTo>
                  <a:pt x="78602" y="1212717"/>
                </a:lnTo>
                <a:lnTo>
                  <a:pt x="117558" y="1237490"/>
                </a:lnTo>
                <a:lnTo>
                  <a:pt x="161712" y="1253280"/>
                </a:lnTo>
                <a:lnTo>
                  <a:pt x="209803" y="1258824"/>
                </a:lnTo>
                <a:lnTo>
                  <a:pt x="2973831" y="1258824"/>
                </a:lnTo>
                <a:lnTo>
                  <a:pt x="3021923" y="1253280"/>
                </a:lnTo>
                <a:lnTo>
                  <a:pt x="3066077" y="1237490"/>
                </a:lnTo>
                <a:lnTo>
                  <a:pt x="3105033" y="1212717"/>
                </a:lnTo>
                <a:lnTo>
                  <a:pt x="3137529" y="1180221"/>
                </a:lnTo>
                <a:lnTo>
                  <a:pt x="3162302" y="1141265"/>
                </a:lnTo>
                <a:lnTo>
                  <a:pt x="3178092" y="1097111"/>
                </a:lnTo>
                <a:lnTo>
                  <a:pt x="3183636" y="1049020"/>
                </a:lnTo>
                <a:lnTo>
                  <a:pt x="3183636" y="209804"/>
                </a:lnTo>
                <a:lnTo>
                  <a:pt x="3178092" y="161712"/>
                </a:lnTo>
                <a:lnTo>
                  <a:pt x="3162302" y="117558"/>
                </a:lnTo>
                <a:lnTo>
                  <a:pt x="3137529" y="78602"/>
                </a:lnTo>
                <a:lnTo>
                  <a:pt x="3105033" y="46106"/>
                </a:lnTo>
                <a:lnTo>
                  <a:pt x="3066077" y="21333"/>
                </a:lnTo>
                <a:lnTo>
                  <a:pt x="3021923" y="5543"/>
                </a:lnTo>
                <a:lnTo>
                  <a:pt x="2973831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266938" y="4448047"/>
            <a:ext cx="148272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公共机构和研究机构</a:t>
            </a:r>
            <a:endParaRPr sz="1400" dirty="0">
              <a:solidFill>
                <a:srgbClr val="FFFFFF"/>
              </a:solidFill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05973" y="45346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10%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2368" y="4427220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2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109707" y="2748788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17%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41164" y="4146803"/>
            <a:ext cx="3144520" cy="1259205"/>
          </a:xfrm>
          <a:custGeom>
            <a:avLst/>
            <a:gdLst/>
            <a:ahLst/>
            <a:cxnLst/>
            <a:rect l="l" t="t" r="r" b="b"/>
            <a:pathLst>
              <a:path w="3144520" h="1259204">
                <a:moveTo>
                  <a:pt x="2934208" y="0"/>
                </a:moveTo>
                <a:lnTo>
                  <a:pt x="209803" y="0"/>
                </a:lnTo>
                <a:lnTo>
                  <a:pt x="161712" y="5543"/>
                </a:lnTo>
                <a:lnTo>
                  <a:pt x="117558" y="21333"/>
                </a:lnTo>
                <a:lnTo>
                  <a:pt x="78602" y="46106"/>
                </a:lnTo>
                <a:lnTo>
                  <a:pt x="46106" y="78602"/>
                </a:lnTo>
                <a:lnTo>
                  <a:pt x="21333" y="117558"/>
                </a:lnTo>
                <a:lnTo>
                  <a:pt x="5543" y="161712"/>
                </a:lnTo>
                <a:lnTo>
                  <a:pt x="0" y="209804"/>
                </a:lnTo>
                <a:lnTo>
                  <a:pt x="0" y="1049020"/>
                </a:lnTo>
                <a:lnTo>
                  <a:pt x="5543" y="1097111"/>
                </a:lnTo>
                <a:lnTo>
                  <a:pt x="21333" y="1141265"/>
                </a:lnTo>
                <a:lnTo>
                  <a:pt x="46106" y="1180221"/>
                </a:lnTo>
                <a:lnTo>
                  <a:pt x="78602" y="1212717"/>
                </a:lnTo>
                <a:lnTo>
                  <a:pt x="117558" y="1237490"/>
                </a:lnTo>
                <a:lnTo>
                  <a:pt x="161712" y="1253280"/>
                </a:lnTo>
                <a:lnTo>
                  <a:pt x="209803" y="1258824"/>
                </a:lnTo>
                <a:lnTo>
                  <a:pt x="2934208" y="1258824"/>
                </a:lnTo>
                <a:lnTo>
                  <a:pt x="2982299" y="1253280"/>
                </a:lnTo>
                <a:lnTo>
                  <a:pt x="3026453" y="1237490"/>
                </a:lnTo>
                <a:lnTo>
                  <a:pt x="3065409" y="1212717"/>
                </a:lnTo>
                <a:lnTo>
                  <a:pt x="3097905" y="1180221"/>
                </a:lnTo>
                <a:lnTo>
                  <a:pt x="3122678" y="1141265"/>
                </a:lnTo>
                <a:lnTo>
                  <a:pt x="3138468" y="1097111"/>
                </a:lnTo>
                <a:lnTo>
                  <a:pt x="3144012" y="1049020"/>
                </a:lnTo>
                <a:lnTo>
                  <a:pt x="3144012" y="209804"/>
                </a:lnTo>
                <a:lnTo>
                  <a:pt x="3138468" y="161712"/>
                </a:lnTo>
                <a:lnTo>
                  <a:pt x="3122678" y="117558"/>
                </a:lnTo>
                <a:lnTo>
                  <a:pt x="3097905" y="78602"/>
                </a:lnTo>
                <a:lnTo>
                  <a:pt x="3065409" y="46106"/>
                </a:lnTo>
                <a:lnTo>
                  <a:pt x="3026453" y="21333"/>
                </a:lnTo>
                <a:lnTo>
                  <a:pt x="2982299" y="5543"/>
                </a:lnTo>
                <a:lnTo>
                  <a:pt x="293420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56146" y="4576064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12%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77711" y="4427220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2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870450" y="4683378"/>
            <a:ext cx="103759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贸易和分销</a:t>
            </a:r>
            <a:endParaRPr sz="1400" dirty="0">
              <a:solidFill>
                <a:srgbClr val="FFFFFF"/>
              </a:solidFill>
              <a:latin typeface="Lucida Sans" panose="020B0602030504020204"/>
              <a:cs typeface="Lucida Sans" panose="020B0602030504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875" y="727710"/>
            <a:ext cx="260985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zh-CN" spc="65" dirty="0"/>
              <a:t>往届展商反馈</a:t>
            </a:r>
            <a:endParaRPr lang="zh-CN" spc="-40" dirty="0">
              <a:solidFill>
                <a:srgbClr val="5DBB5B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0896" y="746759"/>
            <a:ext cx="2286000" cy="1685925"/>
          </a:xfrm>
          <a:custGeom>
            <a:avLst/>
            <a:gdLst/>
            <a:ahLst/>
            <a:cxnLst/>
            <a:rect l="l" t="t" r="r" b="b"/>
            <a:pathLst>
              <a:path w="2286000" h="1685925">
                <a:moveTo>
                  <a:pt x="2005076" y="0"/>
                </a:moveTo>
                <a:lnTo>
                  <a:pt x="280924" y="0"/>
                </a:lnTo>
                <a:lnTo>
                  <a:pt x="235345" y="3675"/>
                </a:lnTo>
                <a:lnTo>
                  <a:pt x="192113" y="14317"/>
                </a:lnTo>
                <a:lnTo>
                  <a:pt x="151803" y="31347"/>
                </a:lnTo>
                <a:lnTo>
                  <a:pt x="114994" y="54189"/>
                </a:lnTo>
                <a:lnTo>
                  <a:pt x="82264" y="82264"/>
                </a:lnTo>
                <a:lnTo>
                  <a:pt x="54189" y="114994"/>
                </a:lnTo>
                <a:lnTo>
                  <a:pt x="31347" y="151803"/>
                </a:lnTo>
                <a:lnTo>
                  <a:pt x="14317" y="192113"/>
                </a:lnTo>
                <a:lnTo>
                  <a:pt x="3675" y="235345"/>
                </a:lnTo>
                <a:lnTo>
                  <a:pt x="0" y="280924"/>
                </a:lnTo>
                <a:lnTo>
                  <a:pt x="0" y="1404619"/>
                </a:lnTo>
                <a:lnTo>
                  <a:pt x="3675" y="1450198"/>
                </a:lnTo>
                <a:lnTo>
                  <a:pt x="14317" y="1493430"/>
                </a:lnTo>
                <a:lnTo>
                  <a:pt x="31347" y="1533740"/>
                </a:lnTo>
                <a:lnTo>
                  <a:pt x="54189" y="1570549"/>
                </a:lnTo>
                <a:lnTo>
                  <a:pt x="82264" y="1603279"/>
                </a:lnTo>
                <a:lnTo>
                  <a:pt x="114994" y="1631354"/>
                </a:lnTo>
                <a:lnTo>
                  <a:pt x="151803" y="1654196"/>
                </a:lnTo>
                <a:lnTo>
                  <a:pt x="192113" y="1671226"/>
                </a:lnTo>
                <a:lnTo>
                  <a:pt x="235345" y="1681868"/>
                </a:lnTo>
                <a:lnTo>
                  <a:pt x="280924" y="1685543"/>
                </a:lnTo>
                <a:lnTo>
                  <a:pt x="2005076" y="1685543"/>
                </a:lnTo>
                <a:lnTo>
                  <a:pt x="2050654" y="1681868"/>
                </a:lnTo>
                <a:lnTo>
                  <a:pt x="2093886" y="1671226"/>
                </a:lnTo>
                <a:lnTo>
                  <a:pt x="2134196" y="1654196"/>
                </a:lnTo>
                <a:lnTo>
                  <a:pt x="2171005" y="1631354"/>
                </a:lnTo>
                <a:lnTo>
                  <a:pt x="2203735" y="1603279"/>
                </a:lnTo>
                <a:lnTo>
                  <a:pt x="2231810" y="1570549"/>
                </a:lnTo>
                <a:lnTo>
                  <a:pt x="2254652" y="1533740"/>
                </a:lnTo>
                <a:lnTo>
                  <a:pt x="2271682" y="1493430"/>
                </a:lnTo>
                <a:lnTo>
                  <a:pt x="2282324" y="1450198"/>
                </a:lnTo>
                <a:lnTo>
                  <a:pt x="2286000" y="1404619"/>
                </a:lnTo>
                <a:lnTo>
                  <a:pt x="2286000" y="280924"/>
                </a:lnTo>
                <a:lnTo>
                  <a:pt x="2282324" y="235345"/>
                </a:lnTo>
                <a:lnTo>
                  <a:pt x="2271682" y="192113"/>
                </a:lnTo>
                <a:lnTo>
                  <a:pt x="2254652" y="151803"/>
                </a:lnTo>
                <a:lnTo>
                  <a:pt x="2231810" y="114994"/>
                </a:lnTo>
                <a:lnTo>
                  <a:pt x="2203735" y="82264"/>
                </a:lnTo>
                <a:lnTo>
                  <a:pt x="2171005" y="54189"/>
                </a:lnTo>
                <a:lnTo>
                  <a:pt x="2134196" y="31347"/>
                </a:lnTo>
                <a:lnTo>
                  <a:pt x="2093886" y="14317"/>
                </a:lnTo>
                <a:lnTo>
                  <a:pt x="2050654" y="3675"/>
                </a:lnTo>
                <a:lnTo>
                  <a:pt x="20050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30928" y="1631950"/>
            <a:ext cx="1211580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5"/>
              </a:spcBef>
            </a:pPr>
            <a:r>
              <a:rPr lang="zh-CN" sz="1400" spc="-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表示观展有效</a:t>
            </a:r>
            <a:endParaRPr lang="zh-CN" sz="14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5507" y="931875"/>
            <a:ext cx="635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1F1F1"/>
                </a:solidFill>
                <a:latin typeface="Arial" panose="020B0604020202020204"/>
                <a:cs typeface="Arial" panose="020B0604020202020204"/>
              </a:rPr>
              <a:t>86%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99432" y="1429511"/>
            <a:ext cx="1273810" cy="0"/>
          </a:xfrm>
          <a:custGeom>
            <a:avLst/>
            <a:gdLst/>
            <a:ahLst/>
            <a:cxnLst/>
            <a:rect l="l" t="t" r="r" b="b"/>
            <a:pathLst>
              <a:path w="1273810">
                <a:moveTo>
                  <a:pt x="0" y="0"/>
                </a:moveTo>
                <a:lnTo>
                  <a:pt x="12738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1676" y="739140"/>
            <a:ext cx="2286000" cy="1699260"/>
          </a:xfrm>
          <a:custGeom>
            <a:avLst/>
            <a:gdLst/>
            <a:ahLst/>
            <a:cxnLst/>
            <a:rect l="l" t="t" r="r" b="b"/>
            <a:pathLst>
              <a:path w="2286000" h="1699260">
                <a:moveTo>
                  <a:pt x="2002790" y="0"/>
                </a:moveTo>
                <a:lnTo>
                  <a:pt x="283209" y="0"/>
                </a:lnTo>
                <a:lnTo>
                  <a:pt x="237259" y="3705"/>
                </a:lnTo>
                <a:lnTo>
                  <a:pt x="193673" y="14433"/>
                </a:lnTo>
                <a:lnTo>
                  <a:pt x="153036" y="31601"/>
                </a:lnTo>
                <a:lnTo>
                  <a:pt x="115927" y="54628"/>
                </a:lnTo>
                <a:lnTo>
                  <a:pt x="82931" y="82931"/>
                </a:lnTo>
                <a:lnTo>
                  <a:pt x="54628" y="115927"/>
                </a:lnTo>
                <a:lnTo>
                  <a:pt x="31601" y="153036"/>
                </a:lnTo>
                <a:lnTo>
                  <a:pt x="14433" y="193673"/>
                </a:lnTo>
                <a:lnTo>
                  <a:pt x="3705" y="237259"/>
                </a:lnTo>
                <a:lnTo>
                  <a:pt x="0" y="283210"/>
                </a:lnTo>
                <a:lnTo>
                  <a:pt x="0" y="1416050"/>
                </a:lnTo>
                <a:lnTo>
                  <a:pt x="3705" y="1462000"/>
                </a:lnTo>
                <a:lnTo>
                  <a:pt x="14433" y="1505586"/>
                </a:lnTo>
                <a:lnTo>
                  <a:pt x="31601" y="1546223"/>
                </a:lnTo>
                <a:lnTo>
                  <a:pt x="54628" y="1583332"/>
                </a:lnTo>
                <a:lnTo>
                  <a:pt x="82930" y="1616328"/>
                </a:lnTo>
                <a:lnTo>
                  <a:pt x="115927" y="1644631"/>
                </a:lnTo>
                <a:lnTo>
                  <a:pt x="153036" y="1667658"/>
                </a:lnTo>
                <a:lnTo>
                  <a:pt x="193673" y="1684826"/>
                </a:lnTo>
                <a:lnTo>
                  <a:pt x="237259" y="1695554"/>
                </a:lnTo>
                <a:lnTo>
                  <a:pt x="283209" y="1699260"/>
                </a:lnTo>
                <a:lnTo>
                  <a:pt x="2002790" y="1699260"/>
                </a:lnTo>
                <a:lnTo>
                  <a:pt x="2048740" y="1695554"/>
                </a:lnTo>
                <a:lnTo>
                  <a:pt x="2092326" y="1684826"/>
                </a:lnTo>
                <a:lnTo>
                  <a:pt x="2132963" y="1667658"/>
                </a:lnTo>
                <a:lnTo>
                  <a:pt x="2170072" y="1644631"/>
                </a:lnTo>
                <a:lnTo>
                  <a:pt x="2203068" y="1616328"/>
                </a:lnTo>
                <a:lnTo>
                  <a:pt x="2231371" y="1583332"/>
                </a:lnTo>
                <a:lnTo>
                  <a:pt x="2254398" y="1546223"/>
                </a:lnTo>
                <a:lnTo>
                  <a:pt x="2271566" y="1505586"/>
                </a:lnTo>
                <a:lnTo>
                  <a:pt x="2282294" y="1462000"/>
                </a:lnTo>
                <a:lnTo>
                  <a:pt x="2286000" y="1416050"/>
                </a:lnTo>
                <a:lnTo>
                  <a:pt x="2286000" y="283210"/>
                </a:lnTo>
                <a:lnTo>
                  <a:pt x="2282294" y="237259"/>
                </a:lnTo>
                <a:lnTo>
                  <a:pt x="2271566" y="193673"/>
                </a:lnTo>
                <a:lnTo>
                  <a:pt x="2254398" y="153036"/>
                </a:lnTo>
                <a:lnTo>
                  <a:pt x="2231371" y="115927"/>
                </a:lnTo>
                <a:lnTo>
                  <a:pt x="2203069" y="82931"/>
                </a:lnTo>
                <a:lnTo>
                  <a:pt x="2170072" y="54628"/>
                </a:lnTo>
                <a:lnTo>
                  <a:pt x="2132963" y="31601"/>
                </a:lnTo>
                <a:lnTo>
                  <a:pt x="2092326" y="14433"/>
                </a:lnTo>
                <a:lnTo>
                  <a:pt x="2048740" y="3705"/>
                </a:lnTo>
                <a:lnTo>
                  <a:pt x="200279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33386" y="1642110"/>
            <a:ext cx="141224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marR="5080" indent="-254635">
              <a:lnSpc>
                <a:spcPct val="100000"/>
              </a:lnSpc>
              <a:spcBef>
                <a:spcPts val="105"/>
              </a:spcBef>
            </a:pPr>
            <a:r>
              <a:rPr lang="zh-CN" sz="1400" spc="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准备参加下次展会</a:t>
            </a:r>
            <a:endParaRPr lang="zh-CN" sz="14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37881" y="941908"/>
            <a:ext cx="635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1F1F1"/>
                </a:solidFill>
                <a:latin typeface="Arial" panose="020B0604020202020204"/>
                <a:cs typeface="Arial" panose="020B0604020202020204"/>
              </a:rPr>
              <a:t>94%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6788" y="1429511"/>
            <a:ext cx="1256665" cy="0"/>
          </a:xfrm>
          <a:custGeom>
            <a:avLst/>
            <a:gdLst/>
            <a:ahLst/>
            <a:cxnLst/>
            <a:rect l="l" t="t" r="r" b="b"/>
            <a:pathLst>
              <a:path w="1256665">
                <a:moveTo>
                  <a:pt x="0" y="0"/>
                </a:moveTo>
                <a:lnTo>
                  <a:pt x="125615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83980" y="739140"/>
            <a:ext cx="2286000" cy="1699260"/>
          </a:xfrm>
          <a:custGeom>
            <a:avLst/>
            <a:gdLst/>
            <a:ahLst/>
            <a:cxnLst/>
            <a:rect l="l" t="t" r="r" b="b"/>
            <a:pathLst>
              <a:path w="2286000" h="1699260">
                <a:moveTo>
                  <a:pt x="2002790" y="0"/>
                </a:moveTo>
                <a:lnTo>
                  <a:pt x="283210" y="0"/>
                </a:lnTo>
                <a:lnTo>
                  <a:pt x="237259" y="3705"/>
                </a:lnTo>
                <a:lnTo>
                  <a:pt x="193673" y="14433"/>
                </a:lnTo>
                <a:lnTo>
                  <a:pt x="153036" y="31601"/>
                </a:lnTo>
                <a:lnTo>
                  <a:pt x="115927" y="54628"/>
                </a:lnTo>
                <a:lnTo>
                  <a:pt x="82931" y="82931"/>
                </a:lnTo>
                <a:lnTo>
                  <a:pt x="54628" y="115927"/>
                </a:lnTo>
                <a:lnTo>
                  <a:pt x="31601" y="153036"/>
                </a:lnTo>
                <a:lnTo>
                  <a:pt x="14433" y="193673"/>
                </a:lnTo>
                <a:lnTo>
                  <a:pt x="3705" y="237259"/>
                </a:lnTo>
                <a:lnTo>
                  <a:pt x="0" y="283210"/>
                </a:lnTo>
                <a:lnTo>
                  <a:pt x="0" y="1416050"/>
                </a:lnTo>
                <a:lnTo>
                  <a:pt x="3705" y="1462000"/>
                </a:lnTo>
                <a:lnTo>
                  <a:pt x="14433" y="1505586"/>
                </a:lnTo>
                <a:lnTo>
                  <a:pt x="31601" y="1546223"/>
                </a:lnTo>
                <a:lnTo>
                  <a:pt x="54628" y="1583332"/>
                </a:lnTo>
                <a:lnTo>
                  <a:pt x="82931" y="1616328"/>
                </a:lnTo>
                <a:lnTo>
                  <a:pt x="115927" y="1644631"/>
                </a:lnTo>
                <a:lnTo>
                  <a:pt x="153036" y="1667658"/>
                </a:lnTo>
                <a:lnTo>
                  <a:pt x="193673" y="1684826"/>
                </a:lnTo>
                <a:lnTo>
                  <a:pt x="237259" y="1695554"/>
                </a:lnTo>
                <a:lnTo>
                  <a:pt x="283210" y="1699260"/>
                </a:lnTo>
                <a:lnTo>
                  <a:pt x="2002790" y="1699260"/>
                </a:lnTo>
                <a:lnTo>
                  <a:pt x="2048740" y="1695554"/>
                </a:lnTo>
                <a:lnTo>
                  <a:pt x="2092326" y="1684826"/>
                </a:lnTo>
                <a:lnTo>
                  <a:pt x="2132963" y="1667658"/>
                </a:lnTo>
                <a:lnTo>
                  <a:pt x="2170072" y="1644631"/>
                </a:lnTo>
                <a:lnTo>
                  <a:pt x="2203068" y="1616328"/>
                </a:lnTo>
                <a:lnTo>
                  <a:pt x="2231371" y="1583332"/>
                </a:lnTo>
                <a:lnTo>
                  <a:pt x="2254398" y="1546223"/>
                </a:lnTo>
                <a:lnTo>
                  <a:pt x="2271566" y="1505586"/>
                </a:lnTo>
                <a:lnTo>
                  <a:pt x="2282294" y="1462000"/>
                </a:lnTo>
                <a:lnTo>
                  <a:pt x="2286000" y="1416050"/>
                </a:lnTo>
                <a:lnTo>
                  <a:pt x="2286000" y="283210"/>
                </a:lnTo>
                <a:lnTo>
                  <a:pt x="2282294" y="237259"/>
                </a:lnTo>
                <a:lnTo>
                  <a:pt x="2271566" y="193673"/>
                </a:lnTo>
                <a:lnTo>
                  <a:pt x="2254398" y="153036"/>
                </a:lnTo>
                <a:lnTo>
                  <a:pt x="2231371" y="115927"/>
                </a:lnTo>
                <a:lnTo>
                  <a:pt x="2203069" y="82931"/>
                </a:lnTo>
                <a:lnTo>
                  <a:pt x="2170072" y="54628"/>
                </a:lnTo>
                <a:lnTo>
                  <a:pt x="2132963" y="31601"/>
                </a:lnTo>
                <a:lnTo>
                  <a:pt x="2092326" y="14433"/>
                </a:lnTo>
                <a:lnTo>
                  <a:pt x="2048740" y="3705"/>
                </a:lnTo>
                <a:lnTo>
                  <a:pt x="200279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391015" y="941908"/>
            <a:ext cx="139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1363980" algn="l"/>
              </a:tabLst>
            </a:pPr>
            <a:r>
              <a:rPr sz="2400" b="1" u="sng" spc="-45" dirty="0">
                <a:solidFill>
                  <a:srgbClr val="F1F1F1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400" b="1" u="sng" spc="-45" dirty="0">
                <a:solidFill>
                  <a:srgbClr val="F1F1F1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2400" b="1" u="sng" spc="-5" dirty="0">
                <a:solidFill>
                  <a:srgbClr val="F1F1F1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81%	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8270" marR="5080" indent="-116205">
              <a:lnSpc>
                <a:spcPct val="100000"/>
              </a:lnSpc>
              <a:spcBef>
                <a:spcPts val="2555"/>
              </a:spcBef>
            </a:pPr>
            <a:r>
              <a:rPr lang="zh-CN" sz="1400" spc="-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决策者参展</a:t>
            </a:r>
            <a:endParaRPr lang="zh-CN" sz="14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3314" y="2688716"/>
            <a:ext cx="2349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b="1" spc="-1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观众兴趣分布</a:t>
            </a:r>
            <a:r>
              <a:rPr sz="1800" b="1" spc="-6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: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8666" y="3374135"/>
            <a:ext cx="1288415" cy="1715135"/>
          </a:xfrm>
          <a:custGeom>
            <a:avLst/>
            <a:gdLst/>
            <a:ahLst/>
            <a:cxnLst/>
            <a:rect l="l" t="t" r="r" b="b"/>
            <a:pathLst>
              <a:path w="1288415" h="1715135">
                <a:moveTo>
                  <a:pt x="0" y="0"/>
                </a:moveTo>
                <a:lnTo>
                  <a:pt x="0" y="1287780"/>
                </a:lnTo>
                <a:lnTo>
                  <a:pt x="1215009" y="1714881"/>
                </a:lnTo>
                <a:lnTo>
                  <a:pt x="1230219" y="1668901"/>
                </a:lnTo>
                <a:lnTo>
                  <a:pt x="1243671" y="1622435"/>
                </a:lnTo>
                <a:lnTo>
                  <a:pt x="1255357" y="1575533"/>
                </a:lnTo>
                <a:lnTo>
                  <a:pt x="1265268" y="1528246"/>
                </a:lnTo>
                <a:lnTo>
                  <a:pt x="1273395" y="1480623"/>
                </a:lnTo>
                <a:lnTo>
                  <a:pt x="1279731" y="1432715"/>
                </a:lnTo>
                <a:lnTo>
                  <a:pt x="1284268" y="1384571"/>
                </a:lnTo>
                <a:lnTo>
                  <a:pt x="1286995" y="1336243"/>
                </a:lnTo>
                <a:lnTo>
                  <a:pt x="1287907" y="1287780"/>
                </a:lnTo>
                <a:lnTo>
                  <a:pt x="1287018" y="1239502"/>
                </a:lnTo>
                <a:lnTo>
                  <a:pt x="1284374" y="1191674"/>
                </a:lnTo>
                <a:lnTo>
                  <a:pt x="1280005" y="1144324"/>
                </a:lnTo>
                <a:lnTo>
                  <a:pt x="1273943" y="1097486"/>
                </a:lnTo>
                <a:lnTo>
                  <a:pt x="1266218" y="1051189"/>
                </a:lnTo>
                <a:lnTo>
                  <a:pt x="1256862" y="1005465"/>
                </a:lnTo>
                <a:lnTo>
                  <a:pt x="1245906" y="960344"/>
                </a:lnTo>
                <a:lnTo>
                  <a:pt x="1233381" y="915859"/>
                </a:lnTo>
                <a:lnTo>
                  <a:pt x="1219317" y="872041"/>
                </a:lnTo>
                <a:lnTo>
                  <a:pt x="1203747" y="828919"/>
                </a:lnTo>
                <a:lnTo>
                  <a:pt x="1186701" y="786526"/>
                </a:lnTo>
                <a:lnTo>
                  <a:pt x="1168211" y="744893"/>
                </a:lnTo>
                <a:lnTo>
                  <a:pt x="1148307" y="704051"/>
                </a:lnTo>
                <a:lnTo>
                  <a:pt x="1127021" y="664030"/>
                </a:lnTo>
                <a:lnTo>
                  <a:pt x="1104383" y="624863"/>
                </a:lnTo>
                <a:lnTo>
                  <a:pt x="1080426" y="586579"/>
                </a:lnTo>
                <a:lnTo>
                  <a:pt x="1055179" y="549211"/>
                </a:lnTo>
                <a:lnTo>
                  <a:pt x="1028675" y="512789"/>
                </a:lnTo>
                <a:lnTo>
                  <a:pt x="1000943" y="477345"/>
                </a:lnTo>
                <a:lnTo>
                  <a:pt x="972017" y="442910"/>
                </a:lnTo>
                <a:lnTo>
                  <a:pt x="941925" y="409514"/>
                </a:lnTo>
                <a:lnTo>
                  <a:pt x="910701" y="377190"/>
                </a:lnTo>
                <a:lnTo>
                  <a:pt x="878374" y="345967"/>
                </a:lnTo>
                <a:lnTo>
                  <a:pt x="844976" y="315877"/>
                </a:lnTo>
                <a:lnTo>
                  <a:pt x="810537" y="286952"/>
                </a:lnTo>
                <a:lnTo>
                  <a:pt x="775090" y="259223"/>
                </a:lnTo>
                <a:lnTo>
                  <a:pt x="738666" y="232720"/>
                </a:lnTo>
                <a:lnTo>
                  <a:pt x="701294" y="207474"/>
                </a:lnTo>
                <a:lnTo>
                  <a:pt x="663007" y="183518"/>
                </a:lnTo>
                <a:lnTo>
                  <a:pt x="623836" y="160881"/>
                </a:lnTo>
                <a:lnTo>
                  <a:pt x="583811" y="139596"/>
                </a:lnTo>
                <a:lnTo>
                  <a:pt x="542964" y="119692"/>
                </a:lnTo>
                <a:lnTo>
                  <a:pt x="501326" y="101203"/>
                </a:lnTo>
                <a:lnTo>
                  <a:pt x="458928" y="84157"/>
                </a:lnTo>
                <a:lnTo>
                  <a:pt x="415801" y="68588"/>
                </a:lnTo>
                <a:lnTo>
                  <a:pt x="371977" y="54525"/>
                </a:lnTo>
                <a:lnTo>
                  <a:pt x="327486" y="41999"/>
                </a:lnTo>
                <a:lnTo>
                  <a:pt x="282360" y="31043"/>
                </a:lnTo>
                <a:lnTo>
                  <a:pt x="236629" y="21687"/>
                </a:lnTo>
                <a:lnTo>
                  <a:pt x="190325" y="13963"/>
                </a:lnTo>
                <a:lnTo>
                  <a:pt x="143479" y="7901"/>
                </a:lnTo>
                <a:lnTo>
                  <a:pt x="96122" y="3532"/>
                </a:lnTo>
                <a:lnTo>
                  <a:pt x="48285" y="888"/>
                </a:lnTo>
                <a:lnTo>
                  <a:pt x="0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98666" y="3374135"/>
            <a:ext cx="1288415" cy="1715135"/>
          </a:xfrm>
          <a:custGeom>
            <a:avLst/>
            <a:gdLst/>
            <a:ahLst/>
            <a:cxnLst/>
            <a:rect l="l" t="t" r="r" b="b"/>
            <a:pathLst>
              <a:path w="1288415" h="1715135">
                <a:moveTo>
                  <a:pt x="0" y="0"/>
                </a:moveTo>
                <a:lnTo>
                  <a:pt x="48285" y="888"/>
                </a:lnTo>
                <a:lnTo>
                  <a:pt x="96122" y="3532"/>
                </a:lnTo>
                <a:lnTo>
                  <a:pt x="143479" y="7901"/>
                </a:lnTo>
                <a:lnTo>
                  <a:pt x="190325" y="13963"/>
                </a:lnTo>
                <a:lnTo>
                  <a:pt x="236629" y="21687"/>
                </a:lnTo>
                <a:lnTo>
                  <a:pt x="282360" y="31043"/>
                </a:lnTo>
                <a:lnTo>
                  <a:pt x="327486" y="41999"/>
                </a:lnTo>
                <a:lnTo>
                  <a:pt x="371977" y="54525"/>
                </a:lnTo>
                <a:lnTo>
                  <a:pt x="415801" y="68588"/>
                </a:lnTo>
                <a:lnTo>
                  <a:pt x="458928" y="84157"/>
                </a:lnTo>
                <a:lnTo>
                  <a:pt x="501326" y="101203"/>
                </a:lnTo>
                <a:lnTo>
                  <a:pt x="542964" y="119692"/>
                </a:lnTo>
                <a:lnTo>
                  <a:pt x="583811" y="139596"/>
                </a:lnTo>
                <a:lnTo>
                  <a:pt x="623836" y="160881"/>
                </a:lnTo>
                <a:lnTo>
                  <a:pt x="663007" y="183518"/>
                </a:lnTo>
                <a:lnTo>
                  <a:pt x="701294" y="207474"/>
                </a:lnTo>
                <a:lnTo>
                  <a:pt x="738666" y="232720"/>
                </a:lnTo>
                <a:lnTo>
                  <a:pt x="775090" y="259223"/>
                </a:lnTo>
                <a:lnTo>
                  <a:pt x="810537" y="286952"/>
                </a:lnTo>
                <a:lnTo>
                  <a:pt x="844976" y="315877"/>
                </a:lnTo>
                <a:lnTo>
                  <a:pt x="878374" y="345967"/>
                </a:lnTo>
                <a:lnTo>
                  <a:pt x="910701" y="377190"/>
                </a:lnTo>
                <a:lnTo>
                  <a:pt x="941925" y="409514"/>
                </a:lnTo>
                <a:lnTo>
                  <a:pt x="972017" y="442910"/>
                </a:lnTo>
                <a:lnTo>
                  <a:pt x="1000943" y="477345"/>
                </a:lnTo>
                <a:lnTo>
                  <a:pt x="1028675" y="512789"/>
                </a:lnTo>
                <a:lnTo>
                  <a:pt x="1055179" y="549211"/>
                </a:lnTo>
                <a:lnTo>
                  <a:pt x="1080426" y="586579"/>
                </a:lnTo>
                <a:lnTo>
                  <a:pt x="1104383" y="624863"/>
                </a:lnTo>
                <a:lnTo>
                  <a:pt x="1127021" y="664030"/>
                </a:lnTo>
                <a:lnTo>
                  <a:pt x="1148307" y="704051"/>
                </a:lnTo>
                <a:lnTo>
                  <a:pt x="1168211" y="744893"/>
                </a:lnTo>
                <a:lnTo>
                  <a:pt x="1186701" y="786526"/>
                </a:lnTo>
                <a:lnTo>
                  <a:pt x="1203747" y="828919"/>
                </a:lnTo>
                <a:lnTo>
                  <a:pt x="1219317" y="872041"/>
                </a:lnTo>
                <a:lnTo>
                  <a:pt x="1233381" y="915859"/>
                </a:lnTo>
                <a:lnTo>
                  <a:pt x="1245906" y="960344"/>
                </a:lnTo>
                <a:lnTo>
                  <a:pt x="1256862" y="1005465"/>
                </a:lnTo>
                <a:lnTo>
                  <a:pt x="1266218" y="1051189"/>
                </a:lnTo>
                <a:lnTo>
                  <a:pt x="1273943" y="1097486"/>
                </a:lnTo>
                <a:lnTo>
                  <a:pt x="1280005" y="1144324"/>
                </a:lnTo>
                <a:lnTo>
                  <a:pt x="1284374" y="1191674"/>
                </a:lnTo>
                <a:lnTo>
                  <a:pt x="1287018" y="1239502"/>
                </a:lnTo>
                <a:lnTo>
                  <a:pt x="1287907" y="1287780"/>
                </a:lnTo>
                <a:lnTo>
                  <a:pt x="1286995" y="1336243"/>
                </a:lnTo>
                <a:lnTo>
                  <a:pt x="1284268" y="1384571"/>
                </a:lnTo>
                <a:lnTo>
                  <a:pt x="1279731" y="1432715"/>
                </a:lnTo>
                <a:lnTo>
                  <a:pt x="1273395" y="1480623"/>
                </a:lnTo>
                <a:lnTo>
                  <a:pt x="1265268" y="1528246"/>
                </a:lnTo>
                <a:lnTo>
                  <a:pt x="1255357" y="1575533"/>
                </a:lnTo>
                <a:lnTo>
                  <a:pt x="1243671" y="1622435"/>
                </a:lnTo>
                <a:lnTo>
                  <a:pt x="1230219" y="1668901"/>
                </a:lnTo>
                <a:lnTo>
                  <a:pt x="1215009" y="1714881"/>
                </a:lnTo>
                <a:lnTo>
                  <a:pt x="0" y="128778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10833" y="4483353"/>
            <a:ext cx="2503170" cy="1466850"/>
          </a:xfrm>
          <a:custGeom>
            <a:avLst/>
            <a:gdLst/>
            <a:ahLst/>
            <a:cxnLst/>
            <a:rect l="l" t="t" r="r" b="b"/>
            <a:pathLst>
              <a:path w="2503170" h="1466850">
                <a:moveTo>
                  <a:pt x="12498" y="0"/>
                </a:moveTo>
                <a:lnTo>
                  <a:pt x="6691" y="47879"/>
                </a:lnTo>
                <a:lnTo>
                  <a:pt x="2688" y="95619"/>
                </a:lnTo>
                <a:lnTo>
                  <a:pt x="465" y="143181"/>
                </a:lnTo>
                <a:lnTo>
                  <a:pt x="0" y="190526"/>
                </a:lnTo>
                <a:lnTo>
                  <a:pt x="1267" y="237615"/>
                </a:lnTo>
                <a:lnTo>
                  <a:pt x="4245" y="284410"/>
                </a:lnTo>
                <a:lnTo>
                  <a:pt x="8909" y="330871"/>
                </a:lnTo>
                <a:lnTo>
                  <a:pt x="15235" y="376960"/>
                </a:lnTo>
                <a:lnTo>
                  <a:pt x="23200" y="422637"/>
                </a:lnTo>
                <a:lnTo>
                  <a:pt x="32781" y="467864"/>
                </a:lnTo>
                <a:lnTo>
                  <a:pt x="43953" y="512602"/>
                </a:lnTo>
                <a:lnTo>
                  <a:pt x="56693" y="556812"/>
                </a:lnTo>
                <a:lnTo>
                  <a:pt x="70977" y="600456"/>
                </a:lnTo>
                <a:lnTo>
                  <a:pt x="86782" y="643493"/>
                </a:lnTo>
                <a:lnTo>
                  <a:pt x="104084" y="685886"/>
                </a:lnTo>
                <a:lnTo>
                  <a:pt x="122860" y="727596"/>
                </a:lnTo>
                <a:lnTo>
                  <a:pt x="143085" y="768583"/>
                </a:lnTo>
                <a:lnTo>
                  <a:pt x="164736" y="808808"/>
                </a:lnTo>
                <a:lnTo>
                  <a:pt x="187790" y="848234"/>
                </a:lnTo>
                <a:lnTo>
                  <a:pt x="212223" y="886821"/>
                </a:lnTo>
                <a:lnTo>
                  <a:pt x="238011" y="924529"/>
                </a:lnTo>
                <a:lnTo>
                  <a:pt x="265131" y="961321"/>
                </a:lnTo>
                <a:lnTo>
                  <a:pt x="293559" y="997158"/>
                </a:lnTo>
                <a:lnTo>
                  <a:pt x="323271" y="1032000"/>
                </a:lnTo>
                <a:lnTo>
                  <a:pt x="354243" y="1065808"/>
                </a:lnTo>
                <a:lnTo>
                  <a:pt x="386453" y="1098544"/>
                </a:lnTo>
                <a:lnTo>
                  <a:pt x="419876" y="1130169"/>
                </a:lnTo>
                <a:lnTo>
                  <a:pt x="454489" y="1160644"/>
                </a:lnTo>
                <a:lnTo>
                  <a:pt x="490268" y="1189929"/>
                </a:lnTo>
                <a:lnTo>
                  <a:pt x="527190" y="1217987"/>
                </a:lnTo>
                <a:lnTo>
                  <a:pt x="565231" y="1244779"/>
                </a:lnTo>
                <a:lnTo>
                  <a:pt x="604367" y="1270264"/>
                </a:lnTo>
                <a:lnTo>
                  <a:pt x="644574" y="1294405"/>
                </a:lnTo>
                <a:lnTo>
                  <a:pt x="685829" y="1317163"/>
                </a:lnTo>
                <a:lnTo>
                  <a:pt x="728109" y="1338499"/>
                </a:lnTo>
                <a:lnTo>
                  <a:pt x="771390" y="1358373"/>
                </a:lnTo>
                <a:lnTo>
                  <a:pt x="815647" y="1376748"/>
                </a:lnTo>
                <a:lnTo>
                  <a:pt x="860858" y="1393583"/>
                </a:lnTo>
                <a:lnTo>
                  <a:pt x="906697" y="1408757"/>
                </a:lnTo>
                <a:lnTo>
                  <a:pt x="952696" y="1422125"/>
                </a:lnTo>
                <a:lnTo>
                  <a:pt x="998814" y="1433707"/>
                </a:lnTo>
                <a:lnTo>
                  <a:pt x="1045012" y="1443522"/>
                </a:lnTo>
                <a:lnTo>
                  <a:pt x="1091251" y="1451589"/>
                </a:lnTo>
                <a:lnTo>
                  <a:pt x="1137490" y="1457927"/>
                </a:lnTo>
                <a:lnTo>
                  <a:pt x="1183690" y="1462555"/>
                </a:lnTo>
                <a:lnTo>
                  <a:pt x="1229812" y="1465492"/>
                </a:lnTo>
                <a:lnTo>
                  <a:pt x="1275815" y="1466756"/>
                </a:lnTo>
                <a:lnTo>
                  <a:pt x="1321660" y="1466368"/>
                </a:lnTo>
                <a:lnTo>
                  <a:pt x="1367307" y="1464347"/>
                </a:lnTo>
                <a:lnTo>
                  <a:pt x="1412716" y="1460710"/>
                </a:lnTo>
                <a:lnTo>
                  <a:pt x="1457849" y="1455477"/>
                </a:lnTo>
                <a:lnTo>
                  <a:pt x="1502664" y="1448668"/>
                </a:lnTo>
                <a:lnTo>
                  <a:pt x="1547123" y="1440301"/>
                </a:lnTo>
                <a:lnTo>
                  <a:pt x="1591185" y="1430396"/>
                </a:lnTo>
                <a:lnTo>
                  <a:pt x="1634811" y="1418971"/>
                </a:lnTo>
                <a:lnTo>
                  <a:pt x="1677962" y="1406045"/>
                </a:lnTo>
                <a:lnTo>
                  <a:pt x="1720597" y="1391638"/>
                </a:lnTo>
                <a:lnTo>
                  <a:pt x="1762677" y="1375768"/>
                </a:lnTo>
                <a:lnTo>
                  <a:pt x="1804163" y="1358455"/>
                </a:lnTo>
                <a:lnTo>
                  <a:pt x="1845013" y="1339718"/>
                </a:lnTo>
                <a:lnTo>
                  <a:pt x="1885190" y="1319575"/>
                </a:lnTo>
                <a:lnTo>
                  <a:pt x="1924652" y="1298046"/>
                </a:lnTo>
                <a:lnTo>
                  <a:pt x="1963361" y="1275149"/>
                </a:lnTo>
                <a:lnTo>
                  <a:pt x="2001277" y="1250905"/>
                </a:lnTo>
                <a:lnTo>
                  <a:pt x="2038359" y="1225331"/>
                </a:lnTo>
                <a:lnTo>
                  <a:pt x="2074569" y="1198447"/>
                </a:lnTo>
                <a:lnTo>
                  <a:pt x="2109867" y="1170272"/>
                </a:lnTo>
                <a:lnTo>
                  <a:pt x="2144212" y="1140825"/>
                </a:lnTo>
                <a:lnTo>
                  <a:pt x="2177565" y="1110125"/>
                </a:lnTo>
                <a:lnTo>
                  <a:pt x="2209887" y="1078190"/>
                </a:lnTo>
                <a:lnTo>
                  <a:pt x="2241138" y="1045041"/>
                </a:lnTo>
                <a:lnTo>
                  <a:pt x="2271278" y="1010696"/>
                </a:lnTo>
                <a:lnTo>
                  <a:pt x="2300267" y="975175"/>
                </a:lnTo>
                <a:lnTo>
                  <a:pt x="2328066" y="938495"/>
                </a:lnTo>
                <a:lnTo>
                  <a:pt x="2354635" y="900677"/>
                </a:lnTo>
                <a:lnTo>
                  <a:pt x="2379934" y="861739"/>
                </a:lnTo>
                <a:lnTo>
                  <a:pt x="2403924" y="821700"/>
                </a:lnTo>
                <a:lnTo>
                  <a:pt x="2426564" y="780580"/>
                </a:lnTo>
                <a:lnTo>
                  <a:pt x="2447816" y="738397"/>
                </a:lnTo>
                <a:lnTo>
                  <a:pt x="2467639" y="695170"/>
                </a:lnTo>
                <a:lnTo>
                  <a:pt x="2485994" y="650919"/>
                </a:lnTo>
                <a:lnTo>
                  <a:pt x="2502841" y="605663"/>
                </a:lnTo>
                <a:lnTo>
                  <a:pt x="1287832" y="178562"/>
                </a:lnTo>
                <a:lnTo>
                  <a:pt x="12498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10833" y="4483353"/>
            <a:ext cx="2503170" cy="1466850"/>
          </a:xfrm>
          <a:custGeom>
            <a:avLst/>
            <a:gdLst/>
            <a:ahLst/>
            <a:cxnLst/>
            <a:rect l="l" t="t" r="r" b="b"/>
            <a:pathLst>
              <a:path w="2503170" h="1466850">
                <a:moveTo>
                  <a:pt x="2502841" y="605663"/>
                </a:moveTo>
                <a:lnTo>
                  <a:pt x="2485994" y="650919"/>
                </a:lnTo>
                <a:lnTo>
                  <a:pt x="2467639" y="695170"/>
                </a:lnTo>
                <a:lnTo>
                  <a:pt x="2447816" y="738397"/>
                </a:lnTo>
                <a:lnTo>
                  <a:pt x="2426564" y="780580"/>
                </a:lnTo>
                <a:lnTo>
                  <a:pt x="2403924" y="821700"/>
                </a:lnTo>
                <a:lnTo>
                  <a:pt x="2379934" y="861739"/>
                </a:lnTo>
                <a:lnTo>
                  <a:pt x="2354635" y="900677"/>
                </a:lnTo>
                <a:lnTo>
                  <a:pt x="2328066" y="938495"/>
                </a:lnTo>
                <a:lnTo>
                  <a:pt x="2300267" y="975175"/>
                </a:lnTo>
                <a:lnTo>
                  <a:pt x="2271278" y="1010696"/>
                </a:lnTo>
                <a:lnTo>
                  <a:pt x="2241138" y="1045041"/>
                </a:lnTo>
                <a:lnTo>
                  <a:pt x="2209887" y="1078190"/>
                </a:lnTo>
                <a:lnTo>
                  <a:pt x="2177565" y="1110125"/>
                </a:lnTo>
                <a:lnTo>
                  <a:pt x="2144212" y="1140825"/>
                </a:lnTo>
                <a:lnTo>
                  <a:pt x="2109867" y="1170272"/>
                </a:lnTo>
                <a:lnTo>
                  <a:pt x="2074569" y="1198447"/>
                </a:lnTo>
                <a:lnTo>
                  <a:pt x="2038359" y="1225331"/>
                </a:lnTo>
                <a:lnTo>
                  <a:pt x="2001277" y="1250905"/>
                </a:lnTo>
                <a:lnTo>
                  <a:pt x="1963361" y="1275149"/>
                </a:lnTo>
                <a:lnTo>
                  <a:pt x="1924652" y="1298046"/>
                </a:lnTo>
                <a:lnTo>
                  <a:pt x="1885190" y="1319575"/>
                </a:lnTo>
                <a:lnTo>
                  <a:pt x="1845013" y="1339718"/>
                </a:lnTo>
                <a:lnTo>
                  <a:pt x="1804163" y="1358455"/>
                </a:lnTo>
                <a:lnTo>
                  <a:pt x="1762677" y="1375768"/>
                </a:lnTo>
                <a:lnTo>
                  <a:pt x="1720597" y="1391638"/>
                </a:lnTo>
                <a:lnTo>
                  <a:pt x="1677962" y="1406045"/>
                </a:lnTo>
                <a:lnTo>
                  <a:pt x="1634811" y="1418971"/>
                </a:lnTo>
                <a:lnTo>
                  <a:pt x="1591185" y="1430396"/>
                </a:lnTo>
                <a:lnTo>
                  <a:pt x="1547123" y="1440301"/>
                </a:lnTo>
                <a:lnTo>
                  <a:pt x="1502664" y="1448668"/>
                </a:lnTo>
                <a:lnTo>
                  <a:pt x="1457849" y="1455477"/>
                </a:lnTo>
                <a:lnTo>
                  <a:pt x="1412716" y="1460710"/>
                </a:lnTo>
                <a:lnTo>
                  <a:pt x="1367307" y="1464347"/>
                </a:lnTo>
                <a:lnTo>
                  <a:pt x="1321660" y="1466368"/>
                </a:lnTo>
                <a:lnTo>
                  <a:pt x="1275815" y="1466756"/>
                </a:lnTo>
                <a:lnTo>
                  <a:pt x="1229812" y="1465492"/>
                </a:lnTo>
                <a:lnTo>
                  <a:pt x="1183690" y="1462555"/>
                </a:lnTo>
                <a:lnTo>
                  <a:pt x="1137490" y="1457927"/>
                </a:lnTo>
                <a:lnTo>
                  <a:pt x="1091251" y="1451589"/>
                </a:lnTo>
                <a:lnTo>
                  <a:pt x="1045012" y="1443522"/>
                </a:lnTo>
                <a:lnTo>
                  <a:pt x="998814" y="1433707"/>
                </a:lnTo>
                <a:lnTo>
                  <a:pt x="952696" y="1422125"/>
                </a:lnTo>
                <a:lnTo>
                  <a:pt x="906697" y="1408757"/>
                </a:lnTo>
                <a:lnTo>
                  <a:pt x="860858" y="1393583"/>
                </a:lnTo>
                <a:lnTo>
                  <a:pt x="815647" y="1376748"/>
                </a:lnTo>
                <a:lnTo>
                  <a:pt x="771390" y="1358373"/>
                </a:lnTo>
                <a:lnTo>
                  <a:pt x="728109" y="1338499"/>
                </a:lnTo>
                <a:lnTo>
                  <a:pt x="685829" y="1317163"/>
                </a:lnTo>
                <a:lnTo>
                  <a:pt x="644574" y="1294405"/>
                </a:lnTo>
                <a:lnTo>
                  <a:pt x="604367" y="1270264"/>
                </a:lnTo>
                <a:lnTo>
                  <a:pt x="565231" y="1244779"/>
                </a:lnTo>
                <a:lnTo>
                  <a:pt x="527190" y="1217987"/>
                </a:lnTo>
                <a:lnTo>
                  <a:pt x="490268" y="1189929"/>
                </a:lnTo>
                <a:lnTo>
                  <a:pt x="454489" y="1160644"/>
                </a:lnTo>
                <a:lnTo>
                  <a:pt x="419876" y="1130169"/>
                </a:lnTo>
                <a:lnTo>
                  <a:pt x="386453" y="1098544"/>
                </a:lnTo>
                <a:lnTo>
                  <a:pt x="354243" y="1065808"/>
                </a:lnTo>
                <a:lnTo>
                  <a:pt x="323271" y="1032000"/>
                </a:lnTo>
                <a:lnTo>
                  <a:pt x="293559" y="997158"/>
                </a:lnTo>
                <a:lnTo>
                  <a:pt x="265131" y="961321"/>
                </a:lnTo>
                <a:lnTo>
                  <a:pt x="238011" y="924529"/>
                </a:lnTo>
                <a:lnTo>
                  <a:pt x="212223" y="886821"/>
                </a:lnTo>
                <a:lnTo>
                  <a:pt x="187790" y="848234"/>
                </a:lnTo>
                <a:lnTo>
                  <a:pt x="164736" y="808808"/>
                </a:lnTo>
                <a:lnTo>
                  <a:pt x="143085" y="768583"/>
                </a:lnTo>
                <a:lnTo>
                  <a:pt x="122860" y="727596"/>
                </a:lnTo>
                <a:lnTo>
                  <a:pt x="104084" y="685886"/>
                </a:lnTo>
                <a:lnTo>
                  <a:pt x="86782" y="643493"/>
                </a:lnTo>
                <a:lnTo>
                  <a:pt x="70977" y="600456"/>
                </a:lnTo>
                <a:lnTo>
                  <a:pt x="56693" y="556812"/>
                </a:lnTo>
                <a:lnTo>
                  <a:pt x="43953" y="512602"/>
                </a:lnTo>
                <a:lnTo>
                  <a:pt x="32781" y="467864"/>
                </a:lnTo>
                <a:lnTo>
                  <a:pt x="23200" y="422637"/>
                </a:lnTo>
                <a:lnTo>
                  <a:pt x="15235" y="376960"/>
                </a:lnTo>
                <a:lnTo>
                  <a:pt x="8909" y="330871"/>
                </a:lnTo>
                <a:lnTo>
                  <a:pt x="4245" y="284410"/>
                </a:lnTo>
                <a:lnTo>
                  <a:pt x="1267" y="237615"/>
                </a:lnTo>
                <a:lnTo>
                  <a:pt x="0" y="190526"/>
                </a:lnTo>
                <a:lnTo>
                  <a:pt x="465" y="143181"/>
                </a:lnTo>
                <a:lnTo>
                  <a:pt x="2688" y="95619"/>
                </a:lnTo>
                <a:lnTo>
                  <a:pt x="6691" y="47879"/>
                </a:lnTo>
                <a:lnTo>
                  <a:pt x="12498" y="0"/>
                </a:lnTo>
                <a:lnTo>
                  <a:pt x="1287832" y="178562"/>
                </a:lnTo>
                <a:lnTo>
                  <a:pt x="2502841" y="60566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23333" y="4047871"/>
            <a:ext cx="1275715" cy="614045"/>
          </a:xfrm>
          <a:custGeom>
            <a:avLst/>
            <a:gdLst/>
            <a:ahLst/>
            <a:cxnLst/>
            <a:rect l="l" t="t" r="r" b="b"/>
            <a:pathLst>
              <a:path w="1275714" h="614045">
                <a:moveTo>
                  <a:pt x="143382" y="0"/>
                </a:moveTo>
                <a:lnTo>
                  <a:pt x="119835" y="45564"/>
                </a:lnTo>
                <a:lnTo>
                  <a:pt x="98142" y="91966"/>
                </a:lnTo>
                <a:lnTo>
                  <a:pt x="78326" y="139149"/>
                </a:lnTo>
                <a:lnTo>
                  <a:pt x="60406" y="187056"/>
                </a:lnTo>
                <a:lnTo>
                  <a:pt x="44405" y="235632"/>
                </a:lnTo>
                <a:lnTo>
                  <a:pt x="30343" y="284818"/>
                </a:lnTo>
                <a:lnTo>
                  <a:pt x="18241" y="334560"/>
                </a:lnTo>
                <a:lnTo>
                  <a:pt x="8119" y="384800"/>
                </a:lnTo>
                <a:lnTo>
                  <a:pt x="0" y="435482"/>
                </a:lnTo>
                <a:lnTo>
                  <a:pt x="1275333" y="614044"/>
                </a:lnTo>
                <a:lnTo>
                  <a:pt x="14338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23333" y="4047871"/>
            <a:ext cx="1275715" cy="614045"/>
          </a:xfrm>
          <a:custGeom>
            <a:avLst/>
            <a:gdLst/>
            <a:ahLst/>
            <a:cxnLst/>
            <a:rect l="l" t="t" r="r" b="b"/>
            <a:pathLst>
              <a:path w="1275714" h="614045">
                <a:moveTo>
                  <a:pt x="0" y="435482"/>
                </a:moveTo>
                <a:lnTo>
                  <a:pt x="8119" y="384800"/>
                </a:lnTo>
                <a:lnTo>
                  <a:pt x="18241" y="334560"/>
                </a:lnTo>
                <a:lnTo>
                  <a:pt x="30343" y="284818"/>
                </a:lnTo>
                <a:lnTo>
                  <a:pt x="44405" y="235632"/>
                </a:lnTo>
                <a:lnTo>
                  <a:pt x="60406" y="187056"/>
                </a:lnTo>
                <a:lnTo>
                  <a:pt x="78326" y="139149"/>
                </a:lnTo>
                <a:lnTo>
                  <a:pt x="98142" y="91966"/>
                </a:lnTo>
                <a:lnTo>
                  <a:pt x="119835" y="45564"/>
                </a:lnTo>
                <a:lnTo>
                  <a:pt x="143382" y="0"/>
                </a:lnTo>
                <a:lnTo>
                  <a:pt x="1275333" y="614044"/>
                </a:lnTo>
                <a:lnTo>
                  <a:pt x="0" y="43548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66715" y="3374135"/>
            <a:ext cx="1132205" cy="1287780"/>
          </a:xfrm>
          <a:custGeom>
            <a:avLst/>
            <a:gdLst/>
            <a:ahLst/>
            <a:cxnLst/>
            <a:rect l="l" t="t" r="r" b="b"/>
            <a:pathLst>
              <a:path w="1132204" h="1287779">
                <a:moveTo>
                  <a:pt x="1131951" y="0"/>
                </a:moveTo>
                <a:lnTo>
                  <a:pt x="1083233" y="918"/>
                </a:lnTo>
                <a:lnTo>
                  <a:pt x="1034829" y="3656"/>
                </a:lnTo>
                <a:lnTo>
                  <a:pt x="986779" y="8188"/>
                </a:lnTo>
                <a:lnTo>
                  <a:pt x="939127" y="14490"/>
                </a:lnTo>
                <a:lnTo>
                  <a:pt x="891914" y="22536"/>
                </a:lnTo>
                <a:lnTo>
                  <a:pt x="845182" y="32302"/>
                </a:lnTo>
                <a:lnTo>
                  <a:pt x="798974" y="43762"/>
                </a:lnTo>
                <a:lnTo>
                  <a:pt x="753331" y="56891"/>
                </a:lnTo>
                <a:lnTo>
                  <a:pt x="708296" y="71663"/>
                </a:lnTo>
                <a:lnTo>
                  <a:pt x="663911" y="88055"/>
                </a:lnTo>
                <a:lnTo>
                  <a:pt x="620217" y="106041"/>
                </a:lnTo>
                <a:lnTo>
                  <a:pt x="577257" y="125596"/>
                </a:lnTo>
                <a:lnTo>
                  <a:pt x="535073" y="146694"/>
                </a:lnTo>
                <a:lnTo>
                  <a:pt x="493707" y="169311"/>
                </a:lnTo>
                <a:lnTo>
                  <a:pt x="453202" y="193421"/>
                </a:lnTo>
                <a:lnTo>
                  <a:pt x="413598" y="219000"/>
                </a:lnTo>
                <a:lnTo>
                  <a:pt x="374939" y="246022"/>
                </a:lnTo>
                <a:lnTo>
                  <a:pt x="337266" y="274462"/>
                </a:lnTo>
                <a:lnTo>
                  <a:pt x="300621" y="304296"/>
                </a:lnTo>
                <a:lnTo>
                  <a:pt x="265047" y="335497"/>
                </a:lnTo>
                <a:lnTo>
                  <a:pt x="230586" y="368042"/>
                </a:lnTo>
                <a:lnTo>
                  <a:pt x="197279" y="401904"/>
                </a:lnTo>
                <a:lnTo>
                  <a:pt x="165169" y="437059"/>
                </a:lnTo>
                <a:lnTo>
                  <a:pt x="134298" y="473482"/>
                </a:lnTo>
                <a:lnTo>
                  <a:pt x="104708" y="511148"/>
                </a:lnTo>
                <a:lnTo>
                  <a:pt x="76441" y="550031"/>
                </a:lnTo>
                <a:lnTo>
                  <a:pt x="49540" y="590107"/>
                </a:lnTo>
                <a:lnTo>
                  <a:pt x="24045" y="631349"/>
                </a:lnTo>
                <a:lnTo>
                  <a:pt x="0" y="673734"/>
                </a:lnTo>
                <a:lnTo>
                  <a:pt x="1131951" y="1287780"/>
                </a:lnTo>
                <a:lnTo>
                  <a:pt x="1131951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66715" y="3374135"/>
            <a:ext cx="1132205" cy="1287780"/>
          </a:xfrm>
          <a:custGeom>
            <a:avLst/>
            <a:gdLst/>
            <a:ahLst/>
            <a:cxnLst/>
            <a:rect l="l" t="t" r="r" b="b"/>
            <a:pathLst>
              <a:path w="1132204" h="1287779">
                <a:moveTo>
                  <a:pt x="0" y="673734"/>
                </a:moveTo>
                <a:lnTo>
                  <a:pt x="24045" y="631349"/>
                </a:lnTo>
                <a:lnTo>
                  <a:pt x="49540" y="590107"/>
                </a:lnTo>
                <a:lnTo>
                  <a:pt x="76441" y="550031"/>
                </a:lnTo>
                <a:lnTo>
                  <a:pt x="104708" y="511148"/>
                </a:lnTo>
                <a:lnTo>
                  <a:pt x="134298" y="473482"/>
                </a:lnTo>
                <a:lnTo>
                  <a:pt x="165169" y="437059"/>
                </a:lnTo>
                <a:lnTo>
                  <a:pt x="197279" y="401904"/>
                </a:lnTo>
                <a:lnTo>
                  <a:pt x="230586" y="368042"/>
                </a:lnTo>
                <a:lnTo>
                  <a:pt x="265047" y="335497"/>
                </a:lnTo>
                <a:lnTo>
                  <a:pt x="300621" y="304296"/>
                </a:lnTo>
                <a:lnTo>
                  <a:pt x="337266" y="274462"/>
                </a:lnTo>
                <a:lnTo>
                  <a:pt x="374939" y="246022"/>
                </a:lnTo>
                <a:lnTo>
                  <a:pt x="413598" y="219000"/>
                </a:lnTo>
                <a:lnTo>
                  <a:pt x="453202" y="193421"/>
                </a:lnTo>
                <a:lnTo>
                  <a:pt x="493707" y="169311"/>
                </a:lnTo>
                <a:lnTo>
                  <a:pt x="535073" y="146694"/>
                </a:lnTo>
                <a:lnTo>
                  <a:pt x="577257" y="125596"/>
                </a:lnTo>
                <a:lnTo>
                  <a:pt x="620217" y="106041"/>
                </a:lnTo>
                <a:lnTo>
                  <a:pt x="663911" y="88055"/>
                </a:lnTo>
                <a:lnTo>
                  <a:pt x="708296" y="71663"/>
                </a:lnTo>
                <a:lnTo>
                  <a:pt x="753331" y="56891"/>
                </a:lnTo>
                <a:lnTo>
                  <a:pt x="798974" y="43762"/>
                </a:lnTo>
                <a:lnTo>
                  <a:pt x="845182" y="32302"/>
                </a:lnTo>
                <a:lnTo>
                  <a:pt x="891914" y="22536"/>
                </a:lnTo>
                <a:lnTo>
                  <a:pt x="939127" y="14490"/>
                </a:lnTo>
                <a:lnTo>
                  <a:pt x="986779" y="8188"/>
                </a:lnTo>
                <a:lnTo>
                  <a:pt x="1034829" y="3656"/>
                </a:lnTo>
                <a:lnTo>
                  <a:pt x="1083233" y="918"/>
                </a:lnTo>
                <a:lnTo>
                  <a:pt x="1131951" y="0"/>
                </a:lnTo>
                <a:lnTo>
                  <a:pt x="1131951" y="1287780"/>
                </a:lnTo>
                <a:lnTo>
                  <a:pt x="0" y="67373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11493" y="3949445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1F1F1"/>
                </a:solidFill>
                <a:latin typeface="Arial" panose="020B0604020202020204"/>
                <a:cs typeface="Arial" panose="020B0604020202020204"/>
              </a:rPr>
              <a:t>48%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9440" y="5457850"/>
            <a:ext cx="3302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1F1F1"/>
                </a:solidFill>
                <a:latin typeface="Arial" panose="020B0604020202020204"/>
                <a:cs typeface="Arial" panose="020B0604020202020204"/>
              </a:rPr>
              <a:t>74%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9990" y="4166742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1F1F1"/>
                </a:solidFill>
                <a:latin typeface="Arial" panose="020B0604020202020204"/>
                <a:cs typeface="Arial" panose="020B0604020202020204"/>
              </a:rPr>
              <a:t>9%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73700" y="3766261"/>
            <a:ext cx="3302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1F1F1"/>
                </a:solidFill>
                <a:latin typeface="Arial" panose="020B0604020202020204"/>
                <a:cs typeface="Arial" panose="020B0604020202020204"/>
              </a:rPr>
              <a:t>27%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71281" y="3515105"/>
            <a:ext cx="93345" cy="94615"/>
          </a:xfrm>
          <a:custGeom>
            <a:avLst/>
            <a:gdLst/>
            <a:ahLst/>
            <a:cxnLst/>
            <a:rect l="l" t="t" r="r" b="b"/>
            <a:pathLst>
              <a:path w="93345" h="94614">
                <a:moveTo>
                  <a:pt x="0" y="94488"/>
                </a:moveTo>
                <a:lnTo>
                  <a:pt x="92964" y="94488"/>
                </a:lnTo>
                <a:lnTo>
                  <a:pt x="92964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71281" y="3515105"/>
            <a:ext cx="93345" cy="94615"/>
          </a:xfrm>
          <a:custGeom>
            <a:avLst/>
            <a:gdLst/>
            <a:ahLst/>
            <a:cxnLst/>
            <a:rect l="l" t="t" r="r" b="b"/>
            <a:pathLst>
              <a:path w="93345" h="94614">
                <a:moveTo>
                  <a:pt x="0" y="94488"/>
                </a:moveTo>
                <a:lnTo>
                  <a:pt x="92964" y="94488"/>
                </a:lnTo>
                <a:lnTo>
                  <a:pt x="92964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094726" y="3443732"/>
            <a:ext cx="28200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Lucida Sans" panose="020B0602030504020204"/>
                <a:cs typeface="Lucida Sans" panose="020B0602030504020204"/>
              </a:rPr>
              <a:t>生产的设备和设施 </a:t>
            </a:r>
            <a:endParaRPr sz="1200" dirty="0">
              <a:solidFill>
                <a:srgbClr val="404040"/>
              </a:solidFill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71281" y="42451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4"/>
                </a:moveTo>
                <a:lnTo>
                  <a:pt x="92964" y="92964"/>
                </a:lnTo>
                <a:lnTo>
                  <a:pt x="92964" y="0"/>
                </a:lnTo>
                <a:lnTo>
                  <a:pt x="0" y="0"/>
                </a:lnTo>
                <a:lnTo>
                  <a:pt x="0" y="92964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71281" y="42451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4"/>
                </a:moveTo>
                <a:lnTo>
                  <a:pt x="92964" y="92964"/>
                </a:lnTo>
                <a:lnTo>
                  <a:pt x="92964" y="0"/>
                </a:lnTo>
                <a:lnTo>
                  <a:pt x="0" y="0"/>
                </a:lnTo>
                <a:lnTo>
                  <a:pt x="0" y="929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094726" y="4172839"/>
            <a:ext cx="6623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200" spc="-15" dirty="0">
                <a:solidFill>
                  <a:srgbClr val="404040"/>
                </a:solidFill>
                <a:latin typeface="Lucida Sans" panose="020B0602030504020204"/>
                <a:cs typeface="Lucida Sans" panose="020B0602030504020204"/>
              </a:rPr>
              <a:t>产品</a:t>
            </a:r>
            <a:endParaRPr lang="zh-CN" sz="1200" spc="-15" dirty="0">
              <a:solidFill>
                <a:srgbClr val="404040"/>
              </a:solidFill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971281" y="497357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3"/>
                </a:moveTo>
                <a:lnTo>
                  <a:pt x="92964" y="92963"/>
                </a:lnTo>
                <a:lnTo>
                  <a:pt x="92964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971281" y="497357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3"/>
                </a:moveTo>
                <a:lnTo>
                  <a:pt x="92964" y="92963"/>
                </a:lnTo>
                <a:lnTo>
                  <a:pt x="92964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094726" y="4901260"/>
            <a:ext cx="15544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200" spc="-5" dirty="0">
                <a:solidFill>
                  <a:srgbClr val="404040"/>
                </a:solidFill>
                <a:latin typeface="Lucida Sans" panose="020B0602030504020204"/>
                <a:cs typeface="Lucida Sans" panose="020B0602030504020204"/>
              </a:rPr>
              <a:t>产品制造</a:t>
            </a:r>
            <a:endParaRPr lang="zh-CN" sz="12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71281" y="570204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3"/>
                </a:moveTo>
                <a:lnTo>
                  <a:pt x="92964" y="92963"/>
                </a:lnTo>
                <a:lnTo>
                  <a:pt x="92964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971281" y="570204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3"/>
                </a:moveTo>
                <a:lnTo>
                  <a:pt x="92964" y="92963"/>
                </a:lnTo>
                <a:lnTo>
                  <a:pt x="92964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094726" y="5630671"/>
            <a:ext cx="21437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200" spc="-15" dirty="0">
                <a:solidFill>
                  <a:srgbClr val="404040"/>
                </a:solidFill>
                <a:latin typeface="Lucida Sans" panose="020B0602030504020204"/>
                <a:cs typeface="Lucida Sans" panose="020B0602030504020204"/>
              </a:rPr>
              <a:t>服务及相关产品</a:t>
            </a:r>
            <a:endParaRPr lang="zh-CN" sz="12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3676" y="2452242"/>
            <a:ext cx="283781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dirty="0">
                <a:solidFill>
                  <a:srgbClr val="525252"/>
                </a:solidFill>
                <a:sym typeface="+mn-ea"/>
              </a:rPr>
              <a:t>高达</a:t>
            </a:r>
            <a:r>
              <a:rPr dirty="0">
                <a:solidFill>
                  <a:srgbClr val="525252"/>
                </a:solidFill>
                <a:sym typeface="+mn-ea"/>
              </a:rPr>
              <a:t>81%</a:t>
            </a:r>
            <a:r>
              <a:rPr lang="zh-CN" dirty="0">
                <a:solidFill>
                  <a:srgbClr val="525252"/>
                </a:solidFill>
                <a:sym typeface="+mn-ea"/>
              </a:rPr>
              <a:t>的参展商一如既往地</a:t>
            </a:r>
            <a:r>
              <a:rPr sz="1800" dirty="0">
                <a:solidFill>
                  <a:srgbClr val="525252"/>
                </a:solidFill>
              </a:rPr>
              <a:t>表示需要参加展会。</a:t>
            </a:r>
            <a:endParaRPr sz="1800" dirty="0">
              <a:solidFill>
                <a:srgbClr val="525252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9396" y="4157852"/>
            <a:ext cx="275526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25252"/>
                </a:solidFill>
              </a:rPr>
              <a:t>展会</a:t>
            </a:r>
            <a:r>
              <a:rPr lang="zh-CN" sz="1800" dirty="0">
                <a:solidFill>
                  <a:srgbClr val="525252"/>
                </a:solidFill>
              </a:rPr>
              <a:t>仍</a:t>
            </a:r>
            <a:r>
              <a:rPr sz="1800" dirty="0">
                <a:solidFill>
                  <a:srgbClr val="525252"/>
                </a:solidFill>
              </a:rPr>
              <a:t>是</a:t>
            </a:r>
            <a:r>
              <a:rPr lang="zh-CN" sz="1800" dirty="0">
                <a:solidFill>
                  <a:srgbClr val="525252"/>
                </a:solidFill>
              </a:rPr>
              <a:t>寻找</a:t>
            </a:r>
            <a:r>
              <a:rPr sz="1800" dirty="0">
                <a:solidFill>
                  <a:srgbClr val="525252"/>
                </a:solidFill>
              </a:rPr>
              <a:t>新合作伙伴和客户最</a:t>
            </a:r>
            <a:r>
              <a:rPr lang="zh-CN" sz="1800" dirty="0">
                <a:solidFill>
                  <a:srgbClr val="525252"/>
                </a:solidFill>
              </a:rPr>
              <a:t>必</a:t>
            </a:r>
            <a:r>
              <a:rPr sz="1800" dirty="0">
                <a:solidFill>
                  <a:srgbClr val="525252"/>
                </a:solidFill>
              </a:rPr>
              <a:t>要</a:t>
            </a:r>
            <a:r>
              <a:rPr lang="zh-CN" sz="1800" dirty="0">
                <a:solidFill>
                  <a:srgbClr val="525252"/>
                </a:solidFill>
              </a:rPr>
              <a:t>且</a:t>
            </a:r>
            <a:r>
              <a:rPr sz="1800" dirty="0">
                <a:solidFill>
                  <a:srgbClr val="525252"/>
                </a:solidFill>
              </a:rPr>
              <a:t>最有效的</a:t>
            </a:r>
            <a:r>
              <a:rPr lang="zh-CN" sz="1800" dirty="0">
                <a:solidFill>
                  <a:srgbClr val="525252"/>
                </a:solidFill>
              </a:rPr>
              <a:t>方式</a:t>
            </a:r>
            <a:r>
              <a:rPr sz="1800" dirty="0">
                <a:solidFill>
                  <a:srgbClr val="525252"/>
                </a:solidFill>
              </a:rPr>
              <a:t>之一</a:t>
            </a:r>
            <a:r>
              <a:rPr lang="zh-CN" sz="1800" dirty="0">
                <a:solidFill>
                  <a:srgbClr val="525252"/>
                </a:solidFill>
              </a:rPr>
              <a:t>。</a:t>
            </a:r>
            <a:endParaRPr lang="zh-CN" sz="1800" dirty="0">
              <a:solidFill>
                <a:srgbClr val="525252"/>
              </a:solidFill>
              <a:latin typeface="Lucida Sans" panose="020B0602030504020204"/>
              <a:cs typeface="Lucida Sans" panose="020B0602030504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extbox 17"/>
          <p:cNvSpPr/>
          <p:nvPr/>
        </p:nvSpPr>
        <p:spPr>
          <a:xfrm>
            <a:off x="838200" y="990600"/>
            <a:ext cx="7528560" cy="82105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b="1" dirty="0"/>
          </a:p>
          <a:p>
            <a:pPr marL="12700" algn="l" rtl="0" eaLnBrk="0">
              <a:lnSpc>
                <a:spcPct val="91000"/>
              </a:lnSpc>
            </a:pPr>
            <a:r>
              <a:rPr lang="zh-CN" altLang="en-US" sz="2800" b="1" spc="16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往届展会现场</a:t>
            </a:r>
            <a:endParaRPr lang="zh-CN" altLang="en-US" sz="2800" b="1" spc="160" dirty="0">
              <a:ln w="9525" cap="flat" cmpd="sng">
                <a:solidFill>
                  <a:srgbClr val="FFFFFF">
                    <a:alpha val="100000"/>
                  </a:srgbClr>
                </a:solidFill>
                <a:prstDash val="solid"/>
                <a:miter lim="0"/>
              </a:ln>
              <a:solidFill>
                <a:srgbClr val="00B05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09600" y="1676400"/>
            <a:ext cx="3195320" cy="2131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8073390" y="3886200"/>
            <a:ext cx="3679825" cy="2539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53400" y="699770"/>
            <a:ext cx="3556000" cy="2519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58800" y="4173220"/>
            <a:ext cx="3175000" cy="2169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91000" y="3872865"/>
            <a:ext cx="3636010" cy="2469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114800" y="685800"/>
            <a:ext cx="3606800" cy="2533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4344" y="97535"/>
            <a:ext cx="8500110" cy="64000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34384" y="367284"/>
            <a:ext cx="7880984" cy="5781040"/>
          </a:xfrm>
          <a:custGeom>
            <a:avLst/>
            <a:gdLst/>
            <a:ahLst/>
            <a:cxnLst/>
            <a:rect l="l" t="t" r="r" b="b"/>
            <a:pathLst>
              <a:path w="7880984" h="5781040">
                <a:moveTo>
                  <a:pt x="7458202" y="0"/>
                </a:moveTo>
                <a:lnTo>
                  <a:pt x="422401" y="0"/>
                </a:lnTo>
                <a:lnTo>
                  <a:pt x="373138" y="2841"/>
                </a:lnTo>
                <a:lnTo>
                  <a:pt x="325545" y="11155"/>
                </a:lnTo>
                <a:lnTo>
                  <a:pt x="279938" y="24624"/>
                </a:lnTo>
                <a:lnTo>
                  <a:pt x="236634" y="42931"/>
                </a:lnTo>
                <a:lnTo>
                  <a:pt x="195951" y="65759"/>
                </a:lnTo>
                <a:lnTo>
                  <a:pt x="158205" y="92792"/>
                </a:lnTo>
                <a:lnTo>
                  <a:pt x="123713" y="123713"/>
                </a:lnTo>
                <a:lnTo>
                  <a:pt x="92792" y="158205"/>
                </a:lnTo>
                <a:lnTo>
                  <a:pt x="65759" y="195951"/>
                </a:lnTo>
                <a:lnTo>
                  <a:pt x="42931" y="236634"/>
                </a:lnTo>
                <a:lnTo>
                  <a:pt x="24624" y="279938"/>
                </a:lnTo>
                <a:lnTo>
                  <a:pt x="11155" y="325545"/>
                </a:lnTo>
                <a:lnTo>
                  <a:pt x="2841" y="373138"/>
                </a:lnTo>
                <a:lnTo>
                  <a:pt x="0" y="422401"/>
                </a:lnTo>
                <a:lnTo>
                  <a:pt x="0" y="5358091"/>
                </a:lnTo>
                <a:lnTo>
                  <a:pt x="2841" y="5407355"/>
                </a:lnTo>
                <a:lnTo>
                  <a:pt x="11155" y="5454950"/>
                </a:lnTo>
                <a:lnTo>
                  <a:pt x="24624" y="5500560"/>
                </a:lnTo>
                <a:lnTo>
                  <a:pt x="42931" y="5543866"/>
                </a:lnTo>
                <a:lnTo>
                  <a:pt x="65759" y="5584553"/>
                </a:lnTo>
                <a:lnTo>
                  <a:pt x="92792" y="5622303"/>
                </a:lnTo>
                <a:lnTo>
                  <a:pt x="123713" y="5656799"/>
                </a:lnTo>
                <a:lnTo>
                  <a:pt x="158205" y="5687724"/>
                </a:lnTo>
                <a:lnTo>
                  <a:pt x="195951" y="5714761"/>
                </a:lnTo>
                <a:lnTo>
                  <a:pt x="236634" y="5737593"/>
                </a:lnTo>
                <a:lnTo>
                  <a:pt x="279938" y="5755903"/>
                </a:lnTo>
                <a:lnTo>
                  <a:pt x="325545" y="5769374"/>
                </a:lnTo>
                <a:lnTo>
                  <a:pt x="373138" y="5777689"/>
                </a:lnTo>
                <a:lnTo>
                  <a:pt x="422401" y="5780532"/>
                </a:lnTo>
                <a:lnTo>
                  <a:pt x="7458202" y="5780532"/>
                </a:lnTo>
                <a:lnTo>
                  <a:pt x="7507465" y="5777689"/>
                </a:lnTo>
                <a:lnTo>
                  <a:pt x="7555058" y="5769374"/>
                </a:lnTo>
                <a:lnTo>
                  <a:pt x="7600665" y="5755903"/>
                </a:lnTo>
                <a:lnTo>
                  <a:pt x="7643969" y="5737593"/>
                </a:lnTo>
                <a:lnTo>
                  <a:pt x="7684652" y="5714761"/>
                </a:lnTo>
                <a:lnTo>
                  <a:pt x="7722398" y="5687724"/>
                </a:lnTo>
                <a:lnTo>
                  <a:pt x="7756890" y="5656799"/>
                </a:lnTo>
                <a:lnTo>
                  <a:pt x="7787811" y="5622303"/>
                </a:lnTo>
                <a:lnTo>
                  <a:pt x="7814844" y="5584553"/>
                </a:lnTo>
                <a:lnTo>
                  <a:pt x="7837672" y="5543866"/>
                </a:lnTo>
                <a:lnTo>
                  <a:pt x="7855979" y="5500560"/>
                </a:lnTo>
                <a:lnTo>
                  <a:pt x="7869448" y="5454950"/>
                </a:lnTo>
                <a:lnTo>
                  <a:pt x="7877762" y="5407355"/>
                </a:lnTo>
                <a:lnTo>
                  <a:pt x="7880604" y="5358091"/>
                </a:lnTo>
                <a:lnTo>
                  <a:pt x="7880604" y="422401"/>
                </a:lnTo>
                <a:lnTo>
                  <a:pt x="7877762" y="373138"/>
                </a:lnTo>
                <a:lnTo>
                  <a:pt x="7869448" y="325545"/>
                </a:lnTo>
                <a:lnTo>
                  <a:pt x="7855979" y="279938"/>
                </a:lnTo>
                <a:lnTo>
                  <a:pt x="7837672" y="236634"/>
                </a:lnTo>
                <a:lnTo>
                  <a:pt x="7814844" y="195951"/>
                </a:lnTo>
                <a:lnTo>
                  <a:pt x="7787811" y="158205"/>
                </a:lnTo>
                <a:lnTo>
                  <a:pt x="7756890" y="123713"/>
                </a:lnTo>
                <a:lnTo>
                  <a:pt x="7722398" y="92792"/>
                </a:lnTo>
                <a:lnTo>
                  <a:pt x="7684652" y="65759"/>
                </a:lnTo>
                <a:lnTo>
                  <a:pt x="7643969" y="42931"/>
                </a:lnTo>
                <a:lnTo>
                  <a:pt x="7600665" y="24624"/>
                </a:lnTo>
                <a:lnTo>
                  <a:pt x="7555058" y="11155"/>
                </a:lnTo>
                <a:lnTo>
                  <a:pt x="7507465" y="2841"/>
                </a:lnTo>
                <a:lnTo>
                  <a:pt x="7458202" y="0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598" y="728599"/>
            <a:ext cx="247904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zh-CN" spc="-40" dirty="0">
                <a:solidFill>
                  <a:srgbClr val="5DBB5B"/>
                </a:solidFill>
              </a:rPr>
              <a:t>谁能成为参</a:t>
            </a:r>
            <a:r>
              <a:rPr lang="zh-CN" spc="-40" dirty="0">
                <a:solidFill>
                  <a:srgbClr val="5DBB5B"/>
                </a:solidFill>
                <a:sym typeface="+mn-ea"/>
              </a:rPr>
              <a:t>展商</a:t>
            </a:r>
            <a:br>
              <a:rPr lang="zh-CN" spc="-40" dirty="0">
                <a:solidFill>
                  <a:srgbClr val="5DBB5B"/>
                </a:solidFill>
              </a:rPr>
            </a:br>
            <a:endParaRPr spc="-290" dirty="0">
              <a:solidFill>
                <a:srgbClr val="5DBB5B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3476" y="2659761"/>
            <a:ext cx="240474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600" b="1" spc="-6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主要品类</a:t>
            </a:r>
            <a:r>
              <a:rPr sz="1600" b="1" spc="-7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: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8159" y="717804"/>
            <a:ext cx="2011680" cy="1649095"/>
          </a:xfrm>
          <a:custGeom>
            <a:avLst/>
            <a:gdLst/>
            <a:ahLst/>
            <a:cxnLst/>
            <a:rect l="l" t="t" r="r" b="b"/>
            <a:pathLst>
              <a:path w="2011679" h="1649095">
                <a:moveTo>
                  <a:pt x="1736852" y="0"/>
                </a:moveTo>
                <a:lnTo>
                  <a:pt x="274827" y="0"/>
                </a:lnTo>
                <a:lnTo>
                  <a:pt x="225432" y="4428"/>
                </a:lnTo>
                <a:lnTo>
                  <a:pt x="178938" y="17196"/>
                </a:lnTo>
                <a:lnTo>
                  <a:pt x="136125" y="37526"/>
                </a:lnTo>
                <a:lnTo>
                  <a:pt x="97767" y="64642"/>
                </a:lnTo>
                <a:lnTo>
                  <a:pt x="64642" y="97767"/>
                </a:lnTo>
                <a:lnTo>
                  <a:pt x="37526" y="136125"/>
                </a:lnTo>
                <a:lnTo>
                  <a:pt x="17196" y="178938"/>
                </a:lnTo>
                <a:lnTo>
                  <a:pt x="4428" y="225432"/>
                </a:lnTo>
                <a:lnTo>
                  <a:pt x="0" y="274828"/>
                </a:lnTo>
                <a:lnTo>
                  <a:pt x="0" y="1374140"/>
                </a:lnTo>
                <a:lnTo>
                  <a:pt x="4428" y="1423535"/>
                </a:lnTo>
                <a:lnTo>
                  <a:pt x="17196" y="1470029"/>
                </a:lnTo>
                <a:lnTo>
                  <a:pt x="37526" y="1512842"/>
                </a:lnTo>
                <a:lnTo>
                  <a:pt x="64642" y="1551200"/>
                </a:lnTo>
                <a:lnTo>
                  <a:pt x="97767" y="1584325"/>
                </a:lnTo>
                <a:lnTo>
                  <a:pt x="136125" y="1611441"/>
                </a:lnTo>
                <a:lnTo>
                  <a:pt x="178938" y="1631771"/>
                </a:lnTo>
                <a:lnTo>
                  <a:pt x="225432" y="1644539"/>
                </a:lnTo>
                <a:lnTo>
                  <a:pt x="274827" y="1648968"/>
                </a:lnTo>
                <a:lnTo>
                  <a:pt x="1736852" y="1648968"/>
                </a:lnTo>
                <a:lnTo>
                  <a:pt x="1786247" y="1644539"/>
                </a:lnTo>
                <a:lnTo>
                  <a:pt x="1832741" y="1631771"/>
                </a:lnTo>
                <a:lnTo>
                  <a:pt x="1875554" y="1611441"/>
                </a:lnTo>
                <a:lnTo>
                  <a:pt x="1913912" y="1584325"/>
                </a:lnTo>
                <a:lnTo>
                  <a:pt x="1947037" y="1551200"/>
                </a:lnTo>
                <a:lnTo>
                  <a:pt x="1974153" y="1512842"/>
                </a:lnTo>
                <a:lnTo>
                  <a:pt x="1994483" y="1470029"/>
                </a:lnTo>
                <a:lnTo>
                  <a:pt x="2007251" y="1423535"/>
                </a:lnTo>
                <a:lnTo>
                  <a:pt x="2011679" y="1374140"/>
                </a:lnTo>
                <a:lnTo>
                  <a:pt x="2011679" y="274828"/>
                </a:lnTo>
                <a:lnTo>
                  <a:pt x="2007251" y="225432"/>
                </a:lnTo>
                <a:lnTo>
                  <a:pt x="1994483" y="178938"/>
                </a:lnTo>
                <a:lnTo>
                  <a:pt x="1974153" y="136125"/>
                </a:lnTo>
                <a:lnTo>
                  <a:pt x="1947037" y="97767"/>
                </a:lnTo>
                <a:lnTo>
                  <a:pt x="1913912" y="64642"/>
                </a:lnTo>
                <a:lnTo>
                  <a:pt x="1875554" y="37526"/>
                </a:lnTo>
                <a:lnTo>
                  <a:pt x="1832741" y="17196"/>
                </a:lnTo>
                <a:lnTo>
                  <a:pt x="1786247" y="4428"/>
                </a:lnTo>
                <a:lnTo>
                  <a:pt x="1736852" y="0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93920" y="1392936"/>
            <a:ext cx="1242060" cy="0"/>
          </a:xfrm>
          <a:custGeom>
            <a:avLst/>
            <a:gdLst/>
            <a:ahLst/>
            <a:cxnLst/>
            <a:rect l="l" t="t" r="r" b="b"/>
            <a:pathLst>
              <a:path w="1242060">
                <a:moveTo>
                  <a:pt x="0" y="0"/>
                </a:moveTo>
                <a:lnTo>
                  <a:pt x="124193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70192" y="719327"/>
            <a:ext cx="2011680" cy="1649095"/>
          </a:xfrm>
          <a:custGeom>
            <a:avLst/>
            <a:gdLst/>
            <a:ahLst/>
            <a:cxnLst/>
            <a:rect l="l" t="t" r="r" b="b"/>
            <a:pathLst>
              <a:path w="2011679" h="1649095">
                <a:moveTo>
                  <a:pt x="1736852" y="0"/>
                </a:moveTo>
                <a:lnTo>
                  <a:pt x="274827" y="0"/>
                </a:lnTo>
                <a:lnTo>
                  <a:pt x="225432" y="4428"/>
                </a:lnTo>
                <a:lnTo>
                  <a:pt x="178938" y="17196"/>
                </a:lnTo>
                <a:lnTo>
                  <a:pt x="136125" y="37526"/>
                </a:lnTo>
                <a:lnTo>
                  <a:pt x="97767" y="64642"/>
                </a:lnTo>
                <a:lnTo>
                  <a:pt x="64642" y="97767"/>
                </a:lnTo>
                <a:lnTo>
                  <a:pt x="37526" y="136125"/>
                </a:lnTo>
                <a:lnTo>
                  <a:pt x="17196" y="178938"/>
                </a:lnTo>
                <a:lnTo>
                  <a:pt x="4428" y="225432"/>
                </a:lnTo>
                <a:lnTo>
                  <a:pt x="0" y="274827"/>
                </a:lnTo>
                <a:lnTo>
                  <a:pt x="0" y="1374139"/>
                </a:lnTo>
                <a:lnTo>
                  <a:pt x="4428" y="1423535"/>
                </a:lnTo>
                <a:lnTo>
                  <a:pt x="17196" y="1470029"/>
                </a:lnTo>
                <a:lnTo>
                  <a:pt x="37526" y="1512842"/>
                </a:lnTo>
                <a:lnTo>
                  <a:pt x="64642" y="1551200"/>
                </a:lnTo>
                <a:lnTo>
                  <a:pt x="97767" y="1584325"/>
                </a:lnTo>
                <a:lnTo>
                  <a:pt x="136125" y="1611441"/>
                </a:lnTo>
                <a:lnTo>
                  <a:pt x="178938" y="1631771"/>
                </a:lnTo>
                <a:lnTo>
                  <a:pt x="225432" y="1644539"/>
                </a:lnTo>
                <a:lnTo>
                  <a:pt x="274827" y="1648968"/>
                </a:lnTo>
                <a:lnTo>
                  <a:pt x="1736852" y="1648968"/>
                </a:lnTo>
                <a:lnTo>
                  <a:pt x="1786247" y="1644539"/>
                </a:lnTo>
                <a:lnTo>
                  <a:pt x="1832741" y="1631771"/>
                </a:lnTo>
                <a:lnTo>
                  <a:pt x="1875554" y="1611441"/>
                </a:lnTo>
                <a:lnTo>
                  <a:pt x="1913912" y="1584325"/>
                </a:lnTo>
                <a:lnTo>
                  <a:pt x="1947037" y="1551200"/>
                </a:lnTo>
                <a:lnTo>
                  <a:pt x="1974153" y="1512842"/>
                </a:lnTo>
                <a:lnTo>
                  <a:pt x="1994483" y="1470029"/>
                </a:lnTo>
                <a:lnTo>
                  <a:pt x="2007251" y="1423535"/>
                </a:lnTo>
                <a:lnTo>
                  <a:pt x="2011679" y="1374139"/>
                </a:lnTo>
                <a:lnTo>
                  <a:pt x="2011679" y="274827"/>
                </a:lnTo>
                <a:lnTo>
                  <a:pt x="2007251" y="225432"/>
                </a:lnTo>
                <a:lnTo>
                  <a:pt x="1994483" y="178938"/>
                </a:lnTo>
                <a:lnTo>
                  <a:pt x="1974153" y="136125"/>
                </a:lnTo>
                <a:lnTo>
                  <a:pt x="1947037" y="97767"/>
                </a:lnTo>
                <a:lnTo>
                  <a:pt x="1913912" y="64642"/>
                </a:lnTo>
                <a:lnTo>
                  <a:pt x="1875554" y="37526"/>
                </a:lnTo>
                <a:lnTo>
                  <a:pt x="1832741" y="17196"/>
                </a:lnTo>
                <a:lnTo>
                  <a:pt x="1786247" y="4428"/>
                </a:lnTo>
                <a:lnTo>
                  <a:pt x="17368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32197" y="1565909"/>
            <a:ext cx="13843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zh-CN" sz="1200" spc="-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表示参展很必要</a:t>
            </a:r>
            <a:endParaRPr lang="zh-CN" sz="12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7167" y="8912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81%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6619" y="1392936"/>
            <a:ext cx="1247775" cy="0"/>
          </a:xfrm>
          <a:custGeom>
            <a:avLst/>
            <a:gdLst/>
            <a:ahLst/>
            <a:cxnLst/>
            <a:rect l="l" t="t" r="r" b="b"/>
            <a:pathLst>
              <a:path w="1247775">
                <a:moveTo>
                  <a:pt x="0" y="0"/>
                </a:moveTo>
                <a:lnTo>
                  <a:pt x="12477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51847" y="717804"/>
            <a:ext cx="2011680" cy="1649095"/>
          </a:xfrm>
          <a:custGeom>
            <a:avLst/>
            <a:gdLst/>
            <a:ahLst/>
            <a:cxnLst/>
            <a:rect l="l" t="t" r="r" b="b"/>
            <a:pathLst>
              <a:path w="2011679" h="1649095">
                <a:moveTo>
                  <a:pt x="1736852" y="0"/>
                </a:moveTo>
                <a:lnTo>
                  <a:pt x="274827" y="0"/>
                </a:lnTo>
                <a:lnTo>
                  <a:pt x="225432" y="4428"/>
                </a:lnTo>
                <a:lnTo>
                  <a:pt x="178938" y="17196"/>
                </a:lnTo>
                <a:lnTo>
                  <a:pt x="136125" y="37526"/>
                </a:lnTo>
                <a:lnTo>
                  <a:pt x="97767" y="64642"/>
                </a:lnTo>
                <a:lnTo>
                  <a:pt x="64642" y="97767"/>
                </a:lnTo>
                <a:lnTo>
                  <a:pt x="37526" y="136125"/>
                </a:lnTo>
                <a:lnTo>
                  <a:pt x="17196" y="178938"/>
                </a:lnTo>
                <a:lnTo>
                  <a:pt x="4428" y="225432"/>
                </a:lnTo>
                <a:lnTo>
                  <a:pt x="0" y="274828"/>
                </a:lnTo>
                <a:lnTo>
                  <a:pt x="0" y="1374140"/>
                </a:lnTo>
                <a:lnTo>
                  <a:pt x="4428" y="1423535"/>
                </a:lnTo>
                <a:lnTo>
                  <a:pt x="17196" y="1470029"/>
                </a:lnTo>
                <a:lnTo>
                  <a:pt x="37526" y="1512842"/>
                </a:lnTo>
                <a:lnTo>
                  <a:pt x="64642" y="1551200"/>
                </a:lnTo>
                <a:lnTo>
                  <a:pt x="97767" y="1584325"/>
                </a:lnTo>
                <a:lnTo>
                  <a:pt x="136125" y="1611441"/>
                </a:lnTo>
                <a:lnTo>
                  <a:pt x="178938" y="1631771"/>
                </a:lnTo>
                <a:lnTo>
                  <a:pt x="225432" y="1644539"/>
                </a:lnTo>
                <a:lnTo>
                  <a:pt x="274827" y="1648968"/>
                </a:lnTo>
                <a:lnTo>
                  <a:pt x="1736852" y="1648968"/>
                </a:lnTo>
                <a:lnTo>
                  <a:pt x="1786247" y="1644539"/>
                </a:lnTo>
                <a:lnTo>
                  <a:pt x="1832741" y="1631771"/>
                </a:lnTo>
                <a:lnTo>
                  <a:pt x="1875554" y="1611441"/>
                </a:lnTo>
                <a:lnTo>
                  <a:pt x="1913912" y="1584325"/>
                </a:lnTo>
                <a:lnTo>
                  <a:pt x="1947037" y="1551200"/>
                </a:lnTo>
                <a:lnTo>
                  <a:pt x="1974153" y="1512842"/>
                </a:lnTo>
                <a:lnTo>
                  <a:pt x="1994483" y="1470029"/>
                </a:lnTo>
                <a:lnTo>
                  <a:pt x="2007251" y="1423535"/>
                </a:lnTo>
                <a:lnTo>
                  <a:pt x="2011679" y="1374140"/>
                </a:lnTo>
                <a:lnTo>
                  <a:pt x="2011679" y="274828"/>
                </a:lnTo>
                <a:lnTo>
                  <a:pt x="2007251" y="225432"/>
                </a:lnTo>
                <a:lnTo>
                  <a:pt x="1994483" y="178938"/>
                </a:lnTo>
                <a:lnTo>
                  <a:pt x="1974153" y="136125"/>
                </a:lnTo>
                <a:lnTo>
                  <a:pt x="1947037" y="97767"/>
                </a:lnTo>
                <a:lnTo>
                  <a:pt x="1913912" y="64642"/>
                </a:lnTo>
                <a:lnTo>
                  <a:pt x="1875554" y="37526"/>
                </a:lnTo>
                <a:lnTo>
                  <a:pt x="1832741" y="17196"/>
                </a:lnTo>
                <a:lnTo>
                  <a:pt x="1786247" y="4428"/>
                </a:lnTo>
                <a:lnTo>
                  <a:pt x="1736852" y="0"/>
                </a:lnTo>
                <a:close/>
              </a:path>
            </a:pathLst>
          </a:custGeom>
          <a:solidFill>
            <a:srgbClr val="3C5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06940" y="1392936"/>
            <a:ext cx="1266825" cy="0"/>
          </a:xfrm>
          <a:custGeom>
            <a:avLst/>
            <a:gdLst/>
            <a:ahLst/>
            <a:cxnLst/>
            <a:rect l="l" t="t" r="r" b="b"/>
            <a:pathLst>
              <a:path w="1266825">
                <a:moveTo>
                  <a:pt x="0" y="0"/>
                </a:moveTo>
                <a:lnTo>
                  <a:pt x="12663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102602" y="1607565"/>
            <a:ext cx="15379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0"/>
              </a:spcBef>
            </a:pPr>
            <a:r>
              <a:rPr lang="zh-CN" sz="1200" spc="-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第一次参展</a:t>
            </a:r>
            <a:endParaRPr lang="zh-CN" sz="12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54214" y="8912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75</a:t>
            </a:r>
            <a:r>
              <a:rPr sz="24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8160" y="3047745"/>
            <a:ext cx="3413760" cy="24688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原材料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纸和纸板容器和包装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lang="zh-CN" sz="1200" b="1" dirty="0">
                <a:latin typeface="Arial" panose="020B0604020202020204"/>
                <a:cs typeface="Arial" panose="020B0604020202020204"/>
              </a:rPr>
              <a:t>纸巾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其他林业产品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木材采伐和加工设备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搬运、储存和运输设备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纸浆生产设备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纸和纸板生产设备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化学制品</a:t>
            </a:r>
            <a:endParaRPr sz="12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853" y="2849625"/>
            <a:ext cx="3559175" cy="266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 typeface="+mj-lt"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瓦楞纸箱和折叠纸箱生产设备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纸张回收设备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包装生产</a:t>
            </a:r>
            <a:r>
              <a:rPr sz="1200" b="1" dirty="0">
                <a:latin typeface="Arial" panose="020B0604020202020204"/>
                <a:cs typeface="Arial" panose="020B0604020202020204"/>
              </a:rPr>
              <a:t>机器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纸巾产品</a:t>
            </a:r>
            <a:r>
              <a:rPr sz="1200" b="1" dirty="0">
                <a:latin typeface="Arial" panose="020B0604020202020204"/>
                <a:cs typeface="Arial" panose="020B0604020202020204"/>
              </a:rPr>
              <a:t>机器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气体排放处理设备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废水处理设备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水调节设备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能源供应设备，节能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技术</a:t>
            </a:r>
            <a:endParaRPr sz="1200" b="1" dirty="0">
              <a:latin typeface="Arial" panose="020B0604020202020204"/>
              <a:cs typeface="Arial" panose="020B0604020202020204"/>
            </a:endParaRPr>
          </a:p>
          <a:p>
            <a:pPr marL="287020" indent="-274320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AutoNum type="arabicPeriod" startAt="10"/>
              <a:tabLst>
                <a:tab pos="286385" algn="l"/>
                <a:tab pos="287020" algn="l"/>
              </a:tabLst>
            </a:pPr>
            <a:r>
              <a:rPr sz="1200" b="1" dirty="0">
                <a:latin typeface="Arial" panose="020B0604020202020204"/>
                <a:cs typeface="Arial" panose="020B0604020202020204"/>
              </a:rPr>
              <a:t>仪表、控制和监控系统</a:t>
            </a:r>
            <a:endParaRPr sz="12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94875" y="1607565"/>
            <a:ext cx="13252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lang="zh-CN" sz="1200" spc="-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与观众确立联系</a:t>
            </a:r>
            <a:endParaRPr lang="zh-CN" sz="120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32821" y="8912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88</a:t>
            </a:r>
            <a:r>
              <a:rPr sz="24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4"/>
          <p:cNvSpPr txBox="1">
            <a:spLocks noGrp="1"/>
          </p:cNvSpPr>
          <p:nvPr/>
        </p:nvSpPr>
        <p:spPr>
          <a:xfrm>
            <a:off x="774598" y="1981454"/>
            <a:ext cx="2479040" cy="3364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385622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25252"/>
                </a:solidFill>
                <a:latin typeface="+mn-lt"/>
                <a:ea typeface="+mn-ea"/>
                <a:cs typeface="+mn-cs"/>
              </a:rPr>
              <a:t>造纸化学品；制浆造纸机械设备、零部件、辅助器材、自动化设备</a:t>
            </a:r>
            <a:endParaRPr sz="1800" b="0" dirty="0">
              <a:solidFill>
                <a:srgbClr val="525252"/>
              </a:solidFill>
              <a:latin typeface="+mn-lt"/>
              <a:ea typeface="+mn-ea"/>
              <a:cs typeface="+mn-cs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25252"/>
                </a:solidFill>
                <a:latin typeface="+mn-lt"/>
                <a:ea typeface="+mn-ea"/>
                <a:cs typeface="+mn-cs"/>
              </a:rPr>
              <a:t>及仪器仪表；生活用纸、一次性卫生用品生产设备及产品；环保及综合利用技术及设备；</a:t>
            </a:r>
            <a:endParaRPr sz="1800" b="0" dirty="0">
              <a:solidFill>
                <a:srgbClr val="525252"/>
              </a:solidFill>
              <a:latin typeface="+mn-lt"/>
              <a:ea typeface="+mn-ea"/>
              <a:cs typeface="+mn-cs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25252"/>
                </a:solidFill>
                <a:latin typeface="+mn-lt"/>
                <a:ea typeface="+mn-ea"/>
                <a:cs typeface="+mn-cs"/>
              </a:rPr>
              <a:t>废纸及废纸利用技术及设备；林业及木材加工机械设备；包装印刷设备及材料</a:t>
            </a:r>
            <a:br>
              <a:rPr sz="1800" b="0" dirty="0">
                <a:solidFill>
                  <a:srgbClr val="525252"/>
                </a:solidFill>
                <a:latin typeface="+mn-lt"/>
                <a:ea typeface="+mn-ea"/>
                <a:cs typeface="+mn-cs"/>
              </a:rPr>
            </a:br>
            <a:endParaRPr sz="1800" b="0" dirty="0">
              <a:solidFill>
                <a:srgbClr val="52525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3110" y="770889"/>
            <a:ext cx="4352290" cy="181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众多业内人士云集展会</a:t>
            </a:r>
            <a:endParaRPr sz="1400" b="1" dirty="0">
              <a:solidFill>
                <a:srgbClr val="5DBB5B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他们负责</a:t>
            </a:r>
            <a:r>
              <a:rPr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制浆造纸工业、木材加工、废水处理、气体和空气排放、水处理以及废物管理</a:t>
            </a:r>
            <a:endParaRPr sz="1400" b="1" dirty="0">
              <a:solidFill>
                <a:srgbClr val="5DBB5B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b="1" dirty="0">
              <a:solidFill>
                <a:srgbClr val="5DBB5B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b="1" dirty="0">
              <a:solidFill>
                <a:srgbClr val="5DBB5B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b="1" dirty="0">
              <a:solidFill>
                <a:srgbClr val="5DBB5B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扩大客户</a:t>
            </a:r>
            <a:r>
              <a:rPr lang="zh-CN"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覆盖</a:t>
            </a:r>
            <a:r>
              <a:rPr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地域</a:t>
            </a:r>
            <a:endParaRPr sz="1400" b="1" dirty="0">
              <a:solidFill>
                <a:srgbClr val="5DBB5B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来自67个俄罗斯地区的专家</a:t>
            </a:r>
            <a:r>
              <a:rPr lang="zh-CN"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参加了</a:t>
            </a:r>
            <a:r>
              <a:rPr sz="1400" b="1" dirty="0">
                <a:solidFill>
                  <a:srgbClr val="5DBB5B"/>
                </a:solidFill>
                <a:latin typeface="Arial" panose="020B0604020202020204"/>
                <a:cs typeface="Arial" panose="020B0604020202020204"/>
              </a:rPr>
              <a:t>2021展览</a:t>
            </a:r>
            <a:endParaRPr sz="1400" b="1" dirty="0">
              <a:solidFill>
                <a:srgbClr val="5DBB5B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3110" y="2874645"/>
            <a:ext cx="439293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向俄罗斯市场展示</a:t>
            </a:r>
            <a:r>
              <a:rPr lang="zh-CN" sz="1400" b="1" dirty="0">
                <a:latin typeface="Arial" panose="020B0604020202020204"/>
                <a:cs typeface="Arial" panose="020B0604020202020204"/>
              </a:rPr>
              <a:t>贵企业</a:t>
            </a:r>
            <a:r>
              <a:rPr sz="1400" b="1" dirty="0">
                <a:latin typeface="Arial" panose="020B0604020202020204"/>
                <a:cs typeface="Arial" panose="020B0604020202020204"/>
              </a:rPr>
              <a:t>的技术、设备和服务</a:t>
            </a:r>
            <a:r>
              <a:rPr lang="zh-CN" sz="1400" b="1" dirty="0">
                <a:latin typeface="Arial" panose="020B0604020202020204"/>
                <a:cs typeface="Arial" panose="020B0604020202020204"/>
              </a:rPr>
              <a:t>的绝佳机会</a:t>
            </a:r>
            <a:endParaRPr lang="zh-CN"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3110" y="3678809"/>
            <a:ext cx="4217035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zh-CN" sz="1400" b="1" dirty="0">
                <a:latin typeface="Arial" panose="020B0604020202020204"/>
                <a:cs typeface="Arial" panose="020B0604020202020204"/>
              </a:rPr>
              <a:t>有机会</a:t>
            </a:r>
            <a:r>
              <a:rPr sz="1400" b="1" dirty="0">
                <a:latin typeface="Arial" panose="020B0604020202020204"/>
                <a:cs typeface="Arial" panose="020B0604020202020204"/>
              </a:rPr>
              <a:t>找到新合作伙伴</a:t>
            </a:r>
            <a:r>
              <a:rPr lang="zh-CN" sz="1400" b="1" dirty="0">
                <a:latin typeface="Arial" panose="020B0604020202020204"/>
                <a:cs typeface="Arial" panose="020B0604020202020204"/>
              </a:rPr>
              <a:t>并</a:t>
            </a:r>
            <a:r>
              <a:rPr sz="1400" b="1" dirty="0">
                <a:latin typeface="Arial" panose="020B0604020202020204"/>
                <a:cs typeface="Arial" panose="020B0604020202020204"/>
              </a:rPr>
              <a:t>优化供应链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8556" y="4480221"/>
            <a:ext cx="105410" cy="243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45" dirty="0">
                <a:solidFill>
                  <a:srgbClr val="525252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3110" y="4266438"/>
            <a:ext cx="45085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400" b="1" dirty="0">
                <a:latin typeface="Arial" panose="020B0604020202020204"/>
                <a:cs typeface="Arial" panose="020B0604020202020204"/>
              </a:rPr>
              <a:t>获得</a:t>
            </a:r>
            <a:r>
              <a:rPr sz="1400" b="1" dirty="0">
                <a:latin typeface="Arial" panose="020B0604020202020204"/>
                <a:cs typeface="Arial" panose="020B0604020202020204"/>
              </a:rPr>
              <a:t>新</a:t>
            </a:r>
            <a:r>
              <a:rPr lang="zh-CN" sz="1400" b="1" dirty="0">
                <a:latin typeface="Arial" panose="020B0604020202020204"/>
                <a:cs typeface="Arial" panose="020B0604020202020204"/>
              </a:rPr>
              <a:t>的</a:t>
            </a:r>
            <a:r>
              <a:rPr sz="1400" b="1" dirty="0">
                <a:latin typeface="Arial" panose="020B0604020202020204"/>
                <a:cs typeface="Arial" panose="020B0604020202020204"/>
              </a:rPr>
              <a:t>实践和经验：参展商可以参加商业计划</a:t>
            </a:r>
            <a:r>
              <a:rPr lang="zh-CN" sz="1400" b="1" dirty="0">
                <a:latin typeface="Arial" panose="020B0604020202020204"/>
                <a:cs typeface="Arial" panose="020B0604020202020204"/>
              </a:rPr>
              <a:t>从而提高水平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3110" y="5176520"/>
            <a:ext cx="456311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有机会巩固与俄罗斯主要市场</a:t>
            </a:r>
            <a:r>
              <a:rPr lang="zh-CN" sz="1400" b="1" dirty="0">
                <a:latin typeface="Arial" panose="020B0604020202020204"/>
                <a:cs typeface="Arial" panose="020B0604020202020204"/>
              </a:rPr>
              <a:t>客户</a:t>
            </a:r>
            <a:r>
              <a:rPr sz="1400" b="1" dirty="0">
                <a:latin typeface="Arial" panose="020B0604020202020204"/>
                <a:cs typeface="Arial" panose="020B0604020202020204"/>
              </a:rPr>
              <a:t>的合作，以适应不断变化的社会经济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498" y="738886"/>
            <a:ext cx="2431415" cy="89408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5"/>
              </a:spcBef>
            </a:pPr>
            <a:r>
              <a:rPr lang="zh-CN" sz="3200" b="1" dirty="0">
                <a:solidFill>
                  <a:srgbClr val="385622"/>
                </a:solidFill>
                <a:latin typeface="Arial" panose="020B0604020202020204"/>
                <a:cs typeface="Arial" panose="020B0604020202020204"/>
              </a:rPr>
              <a:t>通过展会将有哪些收获？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19743" y="202692"/>
            <a:ext cx="3572255" cy="64419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62858" y="739267"/>
            <a:ext cx="318770" cy="508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2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4000" b="1" spc="-2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3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4000" b="1" spc="-2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4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26035">
              <a:lnSpc>
                <a:spcPct val="100000"/>
              </a:lnSpc>
              <a:spcBef>
                <a:spcPts val="1045"/>
              </a:spcBef>
            </a:pPr>
            <a:r>
              <a:rPr sz="4000" b="1" spc="-2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5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sz="4000" b="1" spc="-2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6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33298" y="1716786"/>
            <a:ext cx="2431415" cy="41516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p>
            <a:pPr marL="12700" marR="5080">
              <a:lnSpc>
                <a:spcPts val="3070"/>
              </a:lnSpc>
              <a:spcBef>
                <a:spcPts val="845"/>
              </a:spcBef>
            </a:pPr>
            <a:r>
              <a:rPr sz="1800" dirty="0">
                <a:solidFill>
                  <a:srgbClr val="525252"/>
                </a:solidFill>
                <a:sym typeface="+mn-ea"/>
              </a:rPr>
              <a:t>企业可借此良机制定产品进入俄罗斯市场的战略，确定本企业产品在俄市场的定位和前景，为长期稳定拓展俄罗斯市场打下基础。</a:t>
            </a:r>
            <a:endParaRPr sz="1800" dirty="0">
              <a:solidFill>
                <a:srgbClr val="525252"/>
              </a:solidFill>
              <a:sym typeface="+mn-ea"/>
            </a:endParaRPr>
          </a:p>
          <a:p>
            <a:pPr marL="12700" marR="5080">
              <a:lnSpc>
                <a:spcPts val="3070"/>
              </a:lnSpc>
              <a:spcBef>
                <a:spcPts val="845"/>
              </a:spcBef>
            </a:pPr>
            <a:r>
              <a:rPr sz="1800" dirty="0">
                <a:solidFill>
                  <a:srgbClr val="525252"/>
                </a:solidFill>
                <a:sym typeface="+mn-ea"/>
              </a:rPr>
              <a:t>成为企业拓展俄罗斯及东欧市场、了解行业</a:t>
            </a:r>
            <a:r>
              <a:rPr sz="1800" dirty="0">
                <a:solidFill>
                  <a:srgbClr val="525252"/>
                </a:solidFill>
              </a:rPr>
              <a:t>最新技术和最新发展趋势的绝好机会。</a:t>
            </a:r>
            <a:endParaRPr sz="1800" dirty="0">
              <a:solidFill>
                <a:srgbClr val="52525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" name="textbox 51"/>
          <p:cNvSpPr/>
          <p:nvPr/>
        </p:nvSpPr>
        <p:spPr>
          <a:xfrm>
            <a:off x="910290" y="1338506"/>
            <a:ext cx="5714365" cy="43681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1. 展位费: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光地： 3300 元/平方 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搭建费用：1600 元/平米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电费： 1600 元/3kw（适用于 9 平米标摊，特装展位报价根据用电需求另行报价）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（两面开口展位另加收 10％费用，三面开口展位另加收 15％费用）；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2. 注册费：3500 元/参展企业（包括会刊登录、参展证件等费用）；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3. 报名费：2000 元人民币（2000 元人民币/参展企业，注：如企业只定展位不随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  <a:p>
            <a:pPr marL="18415" algn="l" rtl="0" eaLnBrk="0">
              <a:lnSpc>
                <a:spcPts val="1815"/>
              </a:lnSpc>
            </a:pPr>
            <a:r>
              <a:rPr dirty="0">
                <a:solidFill>
                  <a:srgbClr val="000000">
                    <a:alpha val="100000"/>
                  </a:srgbClr>
                </a:solidFill>
              </a:rPr>
              <a:t>团，则收取该费用；如企业随团参展，则按照随团人数收取报名费 2000 元人民币/人）</a:t>
            </a:r>
            <a:endParaRPr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55" name="textbox 55"/>
          <p:cNvSpPr/>
          <p:nvPr/>
        </p:nvSpPr>
        <p:spPr>
          <a:xfrm>
            <a:off x="398780" y="931545"/>
            <a:ext cx="2416810" cy="3022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8000"/>
              </a:lnSpc>
            </a:pPr>
            <a:endParaRPr lang="en-US" altLang="en-US" sz="100" dirty="0">
              <a:highlight>
                <a:srgbClr val="008000"/>
              </a:highlight>
            </a:endParaRPr>
          </a:p>
          <a:p>
            <a:pPr marL="12700" algn="l" rtl="0" eaLnBrk="0">
              <a:lnSpc>
                <a:spcPct val="91000"/>
              </a:lnSpc>
            </a:pPr>
            <a:r>
              <a:rPr lang="zh-CN" sz="2000" spc="-20" dirty="0">
                <a:ln w="3175" cap="flat" cmpd="sng">
                  <a:solidFill>
                    <a:srgbClr val="FDCF53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DCF53">
                    <a:alpha val="100000"/>
                  </a:srgbClr>
                </a:solidFill>
                <a:highlight>
                  <a:srgbClr val="0080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展会收费标准</a:t>
            </a:r>
            <a:endParaRPr lang="zh-CN" sz="2000" spc="-20" dirty="0">
              <a:ln w="3175" cap="flat" cmpd="sng">
                <a:solidFill>
                  <a:srgbClr val="FDCF53">
                    <a:alpha val="100000"/>
                  </a:srgbClr>
                </a:solidFill>
                <a:prstDash val="solid"/>
                <a:miter lim="0"/>
              </a:ln>
              <a:solidFill>
                <a:srgbClr val="FDCF53">
                  <a:alpha val="100000"/>
                </a:srgbClr>
              </a:solidFill>
              <a:highlight>
                <a:srgbClr val="0080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781800" y="990600"/>
            <a:ext cx="4895215" cy="4736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QzMjYxZjgyMmZmZWY0MjNmNzU4YjZlYzEwNjhiYj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2688</Words>
  <Application>WPS 演示</Application>
  <PresentationFormat>On-screen Show (4:3)</PresentationFormat>
  <Paragraphs>258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Arial</vt:lpstr>
      <vt:lpstr>华文隶书</vt:lpstr>
      <vt:lpstr>微软雅黑</vt:lpstr>
      <vt:lpstr>Lucida Sans</vt:lpstr>
      <vt:lpstr>Times New Roman</vt:lpstr>
      <vt:lpstr>Calibri</vt:lpstr>
      <vt:lpstr>Arial Unicode MS</vt:lpstr>
      <vt:lpstr>Office Theme</vt:lpstr>
      <vt:lpstr>PowerPoint 演示文稿</vt:lpstr>
      <vt:lpstr>PowerPoint 演示文稿</vt:lpstr>
      <vt:lpstr>关于展会</vt:lpstr>
      <vt:lpstr>关于展会</vt:lpstr>
      <vt:lpstr>往届展商反馈</vt:lpstr>
      <vt:lpstr>PowerPoint 演示文稿</vt:lpstr>
      <vt:lpstr>谁能成为参展商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Гаврилова Анна Васильевна</dc:creator>
  <cp:lastModifiedBy>86155</cp:lastModifiedBy>
  <cp:revision>29</cp:revision>
  <dcterms:created xsi:type="dcterms:W3CDTF">2022-09-16T05:34:00Z</dcterms:created>
  <dcterms:modified xsi:type="dcterms:W3CDTF">2022-09-19T01:51:04Z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2022-07-22T08:00:00Z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2022-09-17T08:00:00Z</vt:filetime>
  </property>
  <property fmtid="{D5CDD505-2E9C-101B-9397-08002B2CF9AE}" pid="5" name="ICV">
    <vt:lpwstr>0E2B5F68B07C4E62AF63200AA656B6D3</vt:lpwstr>
  </property>
  <property fmtid="{D5CDD505-2E9C-101B-9397-08002B2CF9AE}" pid="6" name="KSOProductBuildVer">
    <vt:lpwstr>2052-11.1.0.12358</vt:lpwstr>
  </property>
</Properties>
</file>